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Kennismakingsgesprek met een school. Eén zin om te onthouden: wij maken levensvaardigheden meetbaar en bespreekbaar, binnen de begeleiding die er al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Herkenning creëren: elke school ziet deze vier. Vraag gerust welke bij hen het meest speelt.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Kernboodschap: het probleem is bekend, de losse aanpak is het probleem. Dat opent de deur naar één samenhangend raamwerk.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tien kort langslopen, niet uitleggen. Het punt is: dit raamwerk bestaat, is internationaal onderbouwd en dekt precies de vier soorten druk.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Laat hier eventueel de scan live zien op een telefoon: mijnlifeskills.nl, twee minuten.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Voor schoolleiders is dit de kern: sturen op data in plaats van onderbuik, zonder afrekencultuur.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Vier getallen, hetzelfde blok als op de site: hoger presteren, blijvend effect, minder klachten, grotere kans op afronden. Wie doorvraagt: alle bronnen staan op de site onder Kennis.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Eventueel de site laten zien: Materialen &gt; Downloads. Alles is direct bruikbaar, niets zit achter een betaalmuur.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Benadruk: dit past in een gewone jaarplanning, zonder extra vergaderdruk. Fase 0 kan al binnen drie weken na het besluit.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Afsluiten met een concrete afspraak: wie doet de scan, en wanneer bellen we over de Startfoto?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011680"/>
            <a:ext cx="6400800" cy="64008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5029200" cy="5029200"/>
          </a:xfrm>
          <a:prstGeom prst="ellipse">
            <a:avLst/>
          </a:prstGeom>
          <a:solidFill>
            <a:srgbClr val="EC7C5F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1737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KENNISMAKING · VOOR VO · MBO · HBO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148840"/>
            <a:ext cx="11155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Levensvaardigheden die </a:t>
            </a:r>
            <a:pPr indent="0" marL="0">
              <a:buNone/>
            </a:pPr>
            <a:r>
              <a:rPr lang="en-US" sz="4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studiesucces én welbevinden</a:t>
            </a:r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vergroten.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02920" y="4160520"/>
            <a:ext cx="8961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Nederlandse platform rond de tien levensvaardigheden van de Wereldgezondheidsorganisatie (WHO). Van scan tot gesprek, van les tot borging.</a:t>
            </a:r>
            <a:endParaRPr lang="en-US" sz="18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SPEELT 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Leerlingen en studenten staan onder druk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soorten druk komen vaak samen, vaak op het verkeerde moment.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2688336" cy="2377440"/>
          </a:xfrm>
          <a:prstGeom prst="roundRect">
            <a:avLst>
              <a:gd name="adj" fmla="val 461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77240" y="2514600"/>
            <a:ext cx="502920" cy="502920"/>
          </a:xfrm>
          <a:prstGeom prst="ellipse">
            <a:avLst/>
          </a:prstGeom>
          <a:solidFill>
            <a:srgbClr val="FADCC9"/>
          </a:solidFill>
          <a:ln/>
        </p:spPr>
      </p:sp>
      <p:sp>
        <p:nvSpPr>
          <p:cNvPr id="9" name="Text 6"/>
          <p:cNvSpPr/>
          <p:nvPr/>
        </p:nvSpPr>
        <p:spPr>
          <a:xfrm>
            <a:off x="777240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3200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Tijdsdruk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777240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Toetsweken, deadlines, examens en stage tegelijkertijd.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3374136" y="2240280"/>
            <a:ext cx="2688336" cy="2377440"/>
          </a:xfrm>
          <a:prstGeom prst="roundRect">
            <a:avLst>
              <a:gd name="adj" fmla="val 461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48456" y="2514600"/>
            <a:ext cx="502920" cy="502920"/>
          </a:xfrm>
          <a:prstGeom prst="ellipse">
            <a:avLst/>
          </a:prstGeom>
          <a:solidFill>
            <a:srgbClr val="FADCC9"/>
          </a:solidFill>
          <a:ln/>
        </p:spPr>
      </p:sp>
      <p:sp>
        <p:nvSpPr>
          <p:cNvPr id="14" name="Text 11"/>
          <p:cNvSpPr/>
          <p:nvPr/>
        </p:nvSpPr>
        <p:spPr>
          <a:xfrm>
            <a:off x="3648456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648456" y="3200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Mentale druk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648456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Stress, prestatiedruk, faalangst en piekeren.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245352" y="2240280"/>
            <a:ext cx="2688336" cy="2377440"/>
          </a:xfrm>
          <a:prstGeom prst="roundRect">
            <a:avLst>
              <a:gd name="adj" fmla="val 461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519672" y="2514600"/>
            <a:ext cx="502920" cy="502920"/>
          </a:xfrm>
          <a:prstGeom prst="ellipse">
            <a:avLst/>
          </a:prstGeom>
          <a:solidFill>
            <a:srgbClr val="FADCC9"/>
          </a:solidFill>
          <a:ln/>
        </p:spPr>
      </p:sp>
      <p:sp>
        <p:nvSpPr>
          <p:cNvPr id="19" name="Text 16"/>
          <p:cNvSpPr/>
          <p:nvPr/>
        </p:nvSpPr>
        <p:spPr>
          <a:xfrm>
            <a:off x="6519672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519672" y="3200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Sociale verwachtingen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519672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vergelijken, identiteit en groepsdruk.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9116568" y="2240280"/>
            <a:ext cx="2688336" cy="2377440"/>
          </a:xfrm>
          <a:prstGeom prst="roundRect">
            <a:avLst>
              <a:gd name="adj" fmla="val 461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90888" y="2514600"/>
            <a:ext cx="502920" cy="502920"/>
          </a:xfrm>
          <a:prstGeom prst="ellipse">
            <a:avLst/>
          </a:prstGeom>
          <a:solidFill>
            <a:srgbClr val="FADCC9"/>
          </a:solidFill>
          <a:ln/>
        </p:spPr>
      </p:sp>
      <p:sp>
        <p:nvSpPr>
          <p:cNvPr id="24" name="Text 21"/>
          <p:cNvSpPr/>
          <p:nvPr/>
        </p:nvSpPr>
        <p:spPr>
          <a:xfrm>
            <a:off x="9390888" y="2514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9390888" y="3200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Toekomstkeuzes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9390888" y="38404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Profielen, opleidingen, beroepen, verhuizen.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02920" y="49834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Bronnen: Inspectie van het Onderwijs (2024) · RIVM (2021, 2023) · HBSC Nederland (2022) · Trimbos-instituut (2024)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TOCH SCHIET HET TEKORT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 rapporten, dezelfde conclusie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459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wordt van alles gedaan: talloze programma's voor welbevinden en studiesucces. Het rendement blijft achter. Recente rapporten wijzen op dezelfde structurele oorzaak: losse interventies zonder samenhang.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514600"/>
            <a:ext cx="11155680" cy="713232"/>
          </a:xfrm>
          <a:prstGeom prst="roundRect">
            <a:avLst>
              <a:gd name="adj" fmla="val 12821"/>
            </a:avLst>
          </a:prstGeom>
          <a:solidFill>
            <a:srgbClr val="F4EBE4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569464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Trimbos-instituut e.a. (2024)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206240" y="2569464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Niet de individuele student, maar de stapeling van oorzaken. Een structurele aanpak is nodig, met levensvaardigheden als één van vier sporen.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02920" y="3355848"/>
            <a:ext cx="11155680" cy="713232"/>
          </a:xfrm>
          <a:prstGeom prst="roundRect">
            <a:avLst>
              <a:gd name="adj" fmla="val 1282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410712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Trimbos, ECIO &amp; RIVM (2023)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206240" y="3410712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Zelfde conclusie voor hbo en wo: studenten vragen zélf om vaardigheden, niet om méér losse interventies.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02920" y="4197096"/>
            <a:ext cx="11155680" cy="713232"/>
          </a:xfrm>
          <a:prstGeom prst="roundRect">
            <a:avLst>
              <a:gd name="adj" fmla="val 12821"/>
            </a:avLst>
          </a:prstGeom>
          <a:solidFill>
            <a:srgbClr val="F4EBE4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4251960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Pharos &amp; Trimbos (2022)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206240" y="42519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Juist kwetsbare mbo-studenten vallen tussen wal en schip; welbevinden en uitval hangen direct samen.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02920" y="5038344"/>
            <a:ext cx="11155680" cy="713232"/>
          </a:xfrm>
          <a:prstGeom prst="roundRect">
            <a:avLst>
              <a:gd name="adj" fmla="val 1282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509320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Inspectie van het Onderwijs (2026)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206240" y="5093208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Hulpvragen nemen toe en bedreigen de onderwijskwaliteit; stuur vroeg en breed op studentenwelzijn en preventie.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OPLOSSING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raamwerk: tien levensvaardigheden (WHO)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nieuw project naast alles wat er al is, maar één gemeenschappelijke taal voor leerlingen, docenten en begeleiders.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8600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2286000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371600" y="2286000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17920" y="228600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11" name="Text 8"/>
          <p:cNvSpPr/>
          <p:nvPr/>
        </p:nvSpPr>
        <p:spPr>
          <a:xfrm>
            <a:off x="6492240" y="2286000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086600" y="2286000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02920" y="303580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14" name="Text 11"/>
          <p:cNvSpPr/>
          <p:nvPr/>
        </p:nvSpPr>
        <p:spPr>
          <a:xfrm>
            <a:off x="777240" y="3035808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035808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17920" y="303580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17" name="Text 14"/>
          <p:cNvSpPr/>
          <p:nvPr/>
        </p:nvSpPr>
        <p:spPr>
          <a:xfrm>
            <a:off x="6492240" y="3035808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086600" y="3035808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" y="378561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3785616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3785616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217920" y="378561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23" name="Text 20"/>
          <p:cNvSpPr/>
          <p:nvPr/>
        </p:nvSpPr>
        <p:spPr>
          <a:xfrm>
            <a:off x="6492240" y="3785616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086600" y="3785616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02920" y="453542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26" name="Text 23"/>
          <p:cNvSpPr/>
          <p:nvPr/>
        </p:nvSpPr>
        <p:spPr>
          <a:xfrm>
            <a:off x="777240" y="4535424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1371600" y="4535424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217920" y="453542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29" name="Text 26"/>
          <p:cNvSpPr/>
          <p:nvPr/>
        </p:nvSpPr>
        <p:spPr>
          <a:xfrm>
            <a:off x="6492240" y="4535424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7086600" y="4535424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600" dirty="0"/>
          </a:p>
        </p:txBody>
      </p:sp>
      <p:sp>
        <p:nvSpPr>
          <p:cNvPr id="31" name="Shape 28"/>
          <p:cNvSpPr/>
          <p:nvPr/>
        </p:nvSpPr>
        <p:spPr>
          <a:xfrm>
            <a:off x="502920" y="528523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32" name="Text 29"/>
          <p:cNvSpPr/>
          <p:nvPr/>
        </p:nvSpPr>
        <p:spPr>
          <a:xfrm>
            <a:off x="777240" y="5285232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371600" y="5285232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217920" y="528523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D8E8E6"/>
          </a:solidFill>
          <a:ln/>
        </p:spPr>
      </p:sp>
      <p:sp>
        <p:nvSpPr>
          <p:cNvPr id="35" name="Text 32"/>
          <p:cNvSpPr/>
          <p:nvPr/>
        </p:nvSpPr>
        <p:spPr>
          <a:xfrm>
            <a:off x="6492240" y="5285232"/>
            <a:ext cx="594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36" name="Text 33"/>
          <p:cNvSpPr/>
          <p:nvPr/>
        </p:nvSpPr>
        <p:spPr>
          <a:xfrm>
            <a:off x="7086600" y="5285232"/>
            <a:ext cx="43891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600" dirty="0"/>
          </a:p>
        </p:txBody>
      </p:sp>
      <p:sp>
        <p:nvSpPr>
          <p:cNvPr id="37" name="Text 34"/>
          <p:cNvSpPr/>
          <p:nvPr/>
        </p:nvSpPr>
        <p:spPr>
          <a:xfrm>
            <a:off x="2377440" y="6236208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Wereldgezondheidsorganisatie (1994, 2003) · van zelfbewustzijn tot besluitvorming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HOE HET WERKT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scan naar gesprek, in vier stappen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58952" y="21488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De scan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58952" y="297180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Quickscan (20 stellingen) of Deepscan (50). Direct een persoonlijk spinnenweb-profiel, gebaseerd op de Health &amp; Life Skills-vragenlijst (Hogeschool Leiden, 26 studies).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374136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630168" y="21488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Het spinnenweb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630168" y="297180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cijfer, maar een spiegel: waar sta ik nu? Zonder oordeel, op elke telefoon.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45352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01384" y="21488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Het gesprek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501384" y="297180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begeleider (mentor, SLB'er of studieloopbaancoach) voert het gesprek met gesprekskaarten en begeleidersgidsen; de leerling kiest één kleine stap.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116568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9372600" y="21488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De les en de stage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372600" y="2971800"/>
            <a:ext cx="2194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Zeven kant-en-klare lessen met lesbrief én dia's, 21 posters met eigen werkbladen, stagekaarten voor de stage, en 36 creatieve werkvormen (CL4L).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502920" y="5897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binnen de begeleidingsmomenten die er al zijn: mentoruur, SLB en studieloopbaancoaching.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VOOR DE SCHOOL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Startfoto: meten waar je staat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4592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Schoolbrede nulmeting van welbevinden en studiesucces bij de start van het schooljaar. Geen beoordeling van docenten of teams, maar een gedeeld vertrekpunt.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514600"/>
            <a:ext cx="11155680" cy="987552"/>
          </a:xfrm>
          <a:prstGeom prst="roundRect">
            <a:avLst>
              <a:gd name="adj" fmla="val 1111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2587752"/>
            <a:ext cx="2651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het is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566160" y="2587752"/>
            <a:ext cx="7863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leerlingen of studenten doen de scan in dezelfde periode. De geanonimiseerde resultaten vormen samen het beeld van de school.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02920" y="3657600"/>
            <a:ext cx="11155680" cy="987552"/>
          </a:xfrm>
          <a:prstGeom prst="roundRect">
            <a:avLst>
              <a:gd name="adj" fmla="val 1111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730752"/>
            <a:ext cx="2651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je ziet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566160" y="3730752"/>
            <a:ext cx="7863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klas, leerjaar en niveau: waar zit de kracht, waar zit de druk. De vier soorten druk worden zichtbaar in tien vaardigheden.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502920" y="4800600"/>
            <a:ext cx="11155680" cy="987552"/>
          </a:xfrm>
          <a:prstGeom prst="roundRect">
            <a:avLst>
              <a:gd name="adj" fmla="val 1111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7240" y="4873752"/>
            <a:ext cx="2651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je ermee doet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566160" y="4873752"/>
            <a:ext cx="7863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kernteam kiest op basis van de analyse waar de school op inzet: welke vaardigheden, welke klassen, welke modules.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ZEGT HET ONDERZOEK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Aantoonbare effecten op </a:t>
            </a:r>
            <a:pPr indent="0" marL="0">
              <a:buNone/>
            </a:pPr>
            <a:r>
              <a:rPr lang="en-US" sz="32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studiesucces én welbevinden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02920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58952" y="2103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58952" y="2834640"/>
            <a:ext cx="2194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Hogere academische prestatiescores na deelname aan een SEL-programma, vergeleken met controlegroepen.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58952" y="44805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Durlak e.a. (2011), meta-analyse over 213 programma's, 270.000 leerlingen; bevestigd door Sklad e.a. (2012) en Sancassiani e.a. (2015).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374136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30168" y="2103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+13%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630168" y="2834640"/>
            <a:ext cx="2194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Blijvende prestatiewinst bij follow-up jaren na de interventie. Effecten verdwijnen niet, ze duren voort.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630168" y="44805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Taylor e.a. (2017), follow-upmeta-analyse, 6 maanden tot 18 jaar.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6245352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01384" y="2103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−10%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501384" y="2834640"/>
            <a:ext cx="2194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Minder gedragsproblemen en emotionele klachten bij leerlingen die life skills-onderwijs volgen.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501384" y="44805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Durlak e.a. (2011); replicatie Cipriano e.a. (2023); Nederlandse bevestiging in Fekkes e.a. (2016).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9116568" y="1874520"/>
            <a:ext cx="2688336" cy="3794760"/>
          </a:xfrm>
          <a:prstGeom prst="roundRect">
            <a:avLst>
              <a:gd name="adj" fmla="val 4082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72600" y="21031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9372600" y="2834640"/>
            <a:ext cx="2194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 driemaal hogere kans op succesvolle afronding bij sterke zelfregulatie en SEL-vaardigheden.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372600" y="448056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Robson, Allen &amp; Howard (2020); Davis e.a. (2014).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58064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Sociaal-emotioneel leren levert dezelfde academische winst op als programma's die zich alleen op leerprestaties richten.</a:t>
            </a:r>
            <a:endParaRPr lang="en-US" sz="1300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MATERIALEN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klaar om mee te werken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Ruim zeventig materialen, gratis te downloaden, doorzoekbaar en filterbaar, allemaal geordend rond de tien levensvaardigheden.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103120"/>
            <a:ext cx="5440680" cy="1325880"/>
          </a:xfrm>
          <a:prstGeom prst="roundRect">
            <a:avLst>
              <a:gd name="adj" fmla="val 6977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777240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en gesprek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7240" y="2615184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Begeleidersgidsen per niveau (17 pag.), gesprekskaarten, jaarlijn met vier gesprekken per jaar, spinnenweb-werkblad.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217920" y="2103120"/>
            <a:ext cx="5440680" cy="1325880"/>
          </a:xfrm>
          <a:prstGeom prst="roundRect">
            <a:avLst>
              <a:gd name="adj" fmla="val 6977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492240" y="223113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Posters en werkbladen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92240" y="2615184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posters in A2 en A4, van window of tolerance tot cirkel van invloed, elk met een eigen werkblad voor leven, studie, stage en werk.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02920" y="3611880"/>
            <a:ext cx="5440680" cy="1325880"/>
          </a:xfrm>
          <a:prstGeom prst="roundRect">
            <a:avLst>
              <a:gd name="adj" fmla="val 6977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777240" y="373989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en training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7240" y="4123944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Zeven lessen met lesbrief én presentatie, plus 36 creatieve werkvormen (CL4L, Erasmus+).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217920" y="3611880"/>
            <a:ext cx="5440680" cy="1325880"/>
          </a:xfrm>
          <a:prstGeom prst="roundRect">
            <a:avLst>
              <a:gd name="adj" fmla="val 6977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492240" y="3739896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en implementatie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492240" y="4123944"/>
            <a:ext cx="48920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Aanpak in vijf fasen van Startfoto naar borging, stage-verwachtings- en reflectiekaarten, en trainingen voor mentoren en begeleiders.</a:t>
            </a:r>
            <a:endParaRPr lang="en-US" sz="1200" dirty="0"/>
          </a:p>
        </p:txBody>
      </p:sp>
      <p:sp>
        <p:nvSpPr>
          <p:cNvPr id="19" name="Rounded Rectangle 18"/>
          <p:cNvSpPr/>
          <p:nvPr/>
        </p:nvSpPr>
        <p:spPr>
          <a:xfrm>
            <a:off x="502920" y="5120640"/>
            <a:ext cx="11155680" cy="932688"/>
          </a:xfrm>
          <a:prstGeom prst="roundRect">
            <a:avLst>
              <a:gd name="adj" fmla="val 10000"/>
            </a:avLst>
          </a:prstGeom>
          <a:solidFill>
            <a:srgbClr val="FDF8F2"/>
          </a:solidFill>
          <a:ln w="12700">
            <a:solidFill>
              <a:srgbClr val="E4D9C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524865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500" b="1">
                <a:solidFill>
                  <a:srgbClr val="1F4A4A"/>
                </a:solidFill>
                <a:latin typeface="Calibri"/>
              </a:rPr>
              <a:t>Negen verdiepende modules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577840"/>
            <a:ext cx="106070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50" b="0">
                <a:solidFill>
                  <a:srgbClr val="4A4A55"/>
                </a:solidFill>
                <a:latin typeface="Calibri"/>
              </a:rPr>
              <a:t>Grip op je schoolwerk · leren leren · omgaan met stress · hulp durven vragen · stage en werkvloer · sociale vaardigheden en communicatie · samenwerken in groepen · seksualiteit en relaties · omgaan met geld · van volledig gebouwd tot in ontwikkeling.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 Startfoto naar borging in één schooljaar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2011680"/>
            <a:ext cx="2112264" cy="3291840"/>
          </a:xfrm>
          <a:prstGeom prst="roundRect">
            <a:avLst>
              <a:gd name="adj" fmla="val 519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31520" y="2240280"/>
            <a:ext cx="502920" cy="502920"/>
          </a:xfrm>
          <a:prstGeom prst="ellipse">
            <a:avLst/>
          </a:prstGeom>
          <a:solidFill>
            <a:srgbClr val="1F4A4A"/>
          </a:solidFill>
          <a:ln/>
        </p:spPr>
      </p:sp>
      <p:sp>
        <p:nvSpPr>
          <p:cNvPr id="8" name="Text 5"/>
          <p:cNvSpPr/>
          <p:nvPr/>
        </p:nvSpPr>
        <p:spPr>
          <a:xfrm>
            <a:off x="731520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371600" y="23317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 3 WKN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31520" y="292608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Startfoto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731520" y="38404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schoolbrede nulmeting opent het gesprek.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798064" y="2011680"/>
            <a:ext cx="2112264" cy="3291840"/>
          </a:xfrm>
          <a:prstGeom prst="roundRect">
            <a:avLst>
              <a:gd name="adj" fmla="val 519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026664" y="2240280"/>
            <a:ext cx="502920" cy="502920"/>
          </a:xfrm>
          <a:prstGeom prst="ellipse">
            <a:avLst/>
          </a:prstGeom>
          <a:solidFill>
            <a:srgbClr val="1F4A4A"/>
          </a:solidFill>
          <a:ln/>
        </p:spPr>
      </p:sp>
      <p:sp>
        <p:nvSpPr>
          <p:cNvPr id="14" name="Text 11"/>
          <p:cNvSpPr/>
          <p:nvPr/>
        </p:nvSpPr>
        <p:spPr>
          <a:xfrm>
            <a:off x="3026664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666744" y="23317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 3 WKN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026664" y="292608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Gesprek en keuzes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026664" y="38404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kernteam duidt de Startfoto en kiest waar de school op inzet.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093208" y="2011680"/>
            <a:ext cx="2112264" cy="3291840"/>
          </a:xfrm>
          <a:prstGeom prst="roundRect">
            <a:avLst>
              <a:gd name="adj" fmla="val 519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321808" y="2240280"/>
            <a:ext cx="502920" cy="502920"/>
          </a:xfrm>
          <a:prstGeom prst="ellipse">
            <a:avLst/>
          </a:prstGeom>
          <a:solidFill>
            <a:srgbClr val="1F4A4A"/>
          </a:solidFill>
          <a:ln/>
        </p:spPr>
      </p:sp>
      <p:sp>
        <p:nvSpPr>
          <p:cNvPr id="20" name="Text 17"/>
          <p:cNvSpPr/>
          <p:nvPr/>
        </p:nvSpPr>
        <p:spPr>
          <a:xfrm>
            <a:off x="5321808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5961888" y="23317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 12 WKN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5321808" y="292608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Schoolbrede activering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5321808" y="38404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Iedereen doet de scan en voert het gesprek: de eerste meting staat.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7388352" y="2011680"/>
            <a:ext cx="2112264" cy="3291840"/>
          </a:xfrm>
          <a:prstGeom prst="roundRect">
            <a:avLst>
              <a:gd name="adj" fmla="val 5195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616952" y="2240280"/>
            <a:ext cx="502920" cy="502920"/>
          </a:xfrm>
          <a:prstGeom prst="ellipse">
            <a:avLst/>
          </a:prstGeom>
          <a:solidFill>
            <a:srgbClr val="1F4A4A"/>
          </a:solidFill>
          <a:ln/>
        </p:spPr>
      </p:sp>
      <p:sp>
        <p:nvSpPr>
          <p:cNvPr id="26" name="Text 23"/>
          <p:cNvSpPr/>
          <p:nvPr/>
        </p:nvSpPr>
        <p:spPr>
          <a:xfrm>
            <a:off x="7616952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257032" y="23317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 11 WKN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7616952" y="292608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Verdieping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7616952" y="38404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Verdiepende modules waar de analyse om vraagt; een tweede meting.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9683496" y="2011680"/>
            <a:ext cx="2112264" cy="3291840"/>
          </a:xfrm>
          <a:prstGeom prst="roundRect">
            <a:avLst>
              <a:gd name="adj" fmla="val 5195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9912096" y="2240280"/>
            <a:ext cx="502920" cy="502920"/>
          </a:xfrm>
          <a:prstGeom prst="ellipse">
            <a:avLst/>
          </a:prstGeom>
          <a:solidFill>
            <a:srgbClr val="1F4A4A"/>
          </a:solidFill>
          <a:ln/>
        </p:spPr>
      </p:sp>
      <p:sp>
        <p:nvSpPr>
          <p:cNvPr id="32" name="Text 29"/>
          <p:cNvSpPr/>
          <p:nvPr/>
        </p:nvSpPr>
        <p:spPr>
          <a:xfrm>
            <a:off x="9912096" y="2240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3" name="Text 30"/>
          <p:cNvSpPr/>
          <p:nvPr/>
        </p:nvSpPr>
        <p:spPr>
          <a:xfrm>
            <a:off x="10552176" y="233172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± 11 WKN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9912096" y="292608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Borgen</a:t>
            </a:r>
            <a:endParaRPr lang="en-US" sz="1500" dirty="0"/>
          </a:p>
        </p:txBody>
      </p:sp>
      <p:sp>
        <p:nvSpPr>
          <p:cNvPr id="35" name="Text 32"/>
          <p:cNvSpPr/>
          <p:nvPr/>
        </p:nvSpPr>
        <p:spPr>
          <a:xfrm>
            <a:off x="9912096" y="3840480"/>
            <a:ext cx="1691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Integratie in het curriculum; de Deepscan wordt de vaste meting.</a:t>
            </a:r>
            <a:endParaRPr lang="en-US" sz="1150" dirty="0"/>
          </a:p>
        </p:txBody>
      </p:sp>
      <p:sp>
        <p:nvSpPr>
          <p:cNvPr id="36" name="Text 33"/>
          <p:cNvSpPr/>
          <p:nvPr/>
        </p:nvSpPr>
        <p:spPr>
          <a:xfrm>
            <a:off x="502920" y="55778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fase heeft eigen materialen; de hele aanpak staat op mijnlifeskills.nl/aanpak.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94560"/>
            <a:ext cx="5943600" cy="59436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1234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EERSTE STAP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02920" y="16916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klein: </a:t>
            </a:r>
            <a:pPr indent="0" marL="0">
              <a:buNone/>
            </a:pPr>
            <a:r>
              <a:rPr lang="en-US" sz="4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zelf de scan.</a:t>
            </a:r>
            <a:endParaRPr lang="en-US" sz="4000" dirty="0"/>
          </a:p>
        </p:txBody>
      </p:sp>
      <p:sp>
        <p:nvSpPr>
          <p:cNvPr id="5" name="Shape 3"/>
          <p:cNvSpPr/>
          <p:nvPr/>
        </p:nvSpPr>
        <p:spPr>
          <a:xfrm>
            <a:off x="502920" y="283464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2889504"/>
            <a:ext cx="17373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606040" y="2889504"/>
            <a:ext cx="5394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zelf de Quickscan (twee minuten) en zie je eigen spinnenweb.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74904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3803904"/>
            <a:ext cx="17373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 maand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606040" y="3803904"/>
            <a:ext cx="5394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een Startfoto-gesprek: wat zou een nulmeting jullie school laten zien?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02920" y="4663440"/>
            <a:ext cx="7680960" cy="777240"/>
          </a:xfrm>
          <a:prstGeom prst="roundRect">
            <a:avLst>
              <a:gd name="adj" fmla="val 14118"/>
            </a:avLst>
          </a:prstGeom>
          <a:solidFill>
            <a:srgbClr val="2A5A5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4718304"/>
            <a:ext cx="17373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schooljaar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606040" y="4718304"/>
            <a:ext cx="539496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met fase 0; binnen drie weken ligt de eerste analyse er.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641080" y="2834640"/>
            <a:ext cx="3017520" cy="2606040"/>
          </a:xfrm>
          <a:prstGeom prst="roundRect">
            <a:avLst>
              <a:gd name="adj" fmla="val 4211"/>
            </a:avLst>
          </a:prstGeom>
          <a:solidFill>
            <a:srgbClr val="FDF8F2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0" y="3063240"/>
            <a:ext cx="1554480" cy="155448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869680" y="466344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de code en doe de scan op mijnlifeskills.nl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02920" y="580644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Jean-Paul Poell · poelljeanpaul@gmail.com</a:t>
            </a:r>
            <a:endParaRPr lang="en-US" sz="130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2026-08-23T15:26:33Z</dcterms:created>
  <dcterms:modified xsi:type="dcterms:W3CDTF">2026-08-23T15:26:33Z</dcterms:modified>
</cp:coreProperties>
</file>