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Openingsslide. Vertel: vandaag oefenen we met kiezen. Zie de docentenhandleiding voor de letterlijke openingstekst.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Benoem de doelen expliciet; dat is de E van SAFE. Daarna direct door naar het opwarmen.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Tempo hoog houden. Wie in het midden blijft staan benoem je positief: twijfel is informatie.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Wie geen grote keuze paraat heeft, neemt een kleinere: het kiezen zelf werkt precies hetzelfde.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Loop rond en help concretiseren. Twee opties mag, drie dwingt tot breder kijken.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Wie zijn spinnenweb erbij heeft, kijkt ook naar de score op Zelfbewustzijn.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Doe het doorvragen eerst één keer voor met een leerling of student voor de groep.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Sluit af met de drieslag uit de handleiding en laat iedereen zijn kleine stap opschrijven.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Slotslide: Zelfbewustzijn en Kritisch denken zijn vandaag ook geoefend (lichter gemarkeerd).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F4A4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321040" y="-2011680"/>
            <a:ext cx="6400800" cy="6400800"/>
          </a:xfrm>
          <a:prstGeom prst="ellipse">
            <a:avLst/>
          </a:prstGeom>
          <a:solidFill>
            <a:srgbClr val="3F7878">
              <a:alpha val="45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-1645920" y="4206240"/>
            <a:ext cx="5029200" cy="5029200"/>
          </a:xfrm>
          <a:prstGeom prst="ellipse">
            <a:avLst/>
          </a:prstGeom>
          <a:solidFill>
            <a:srgbClr val="EC7C5F">
              <a:alpha val="30000"/>
            </a:srgbClr>
          </a:solidFill>
          <a:ln/>
        </p:spPr>
      </p:sp>
      <p:sp>
        <p:nvSpPr>
          <p:cNvPr id="4" name="Text 2"/>
          <p:cNvSpPr/>
          <p:nvPr/>
        </p:nvSpPr>
        <p:spPr>
          <a:xfrm>
            <a:off x="502920" y="182880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spc="300" kern="0" dirty="0">
                <a:solidFill>
                  <a:srgbClr val="FADCC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LOB-LES · LEVENSVAARDIGHEDEN · VO KLAS 4-6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502920" y="2240280"/>
            <a:ext cx="1115568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 keuze die </a:t>
            </a:r>
            <a:pPr indent="0" marL="0">
              <a:buNone/>
            </a:pPr>
            <a:r>
              <a:rPr lang="en-US" sz="6000" b="1" dirty="0">
                <a:solidFill>
                  <a:srgbClr val="EC7C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past</a:t>
            </a:r>
            <a:endParaRPr lang="en-US" sz="6000" dirty="0"/>
          </a:p>
        </p:txBody>
      </p:sp>
      <p:sp>
        <p:nvSpPr>
          <p:cNvPr id="6" name="Text 4"/>
          <p:cNvSpPr/>
          <p:nvPr/>
        </p:nvSpPr>
        <p:spPr>
          <a:xfrm>
            <a:off x="502920" y="3520440"/>
            <a:ext cx="86868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D8E8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Kiezen kun je leren. Vandaag oefen je met een keuze die er voor jou toe doet.</a:t>
            </a:r>
            <a:endParaRPr lang="en-US" sz="2000" dirty="0"/>
          </a:p>
        </p:txBody>
      </p:sp>
      <p:pic>
        <p:nvPicPr>
          <p:cNvPr id="7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6199632"/>
            <a:ext cx="1563624" cy="384048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9400032" y="6254496"/>
            <a:ext cx="2286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D8E8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mijnlifeskills.nl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C95C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VANDAAG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02920" y="731520"/>
            <a:ext cx="111556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2E2E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Wat deze les je oplevert</a:t>
            </a:r>
            <a:endParaRPr lang="en-US" sz="34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6199632"/>
            <a:ext cx="1563624" cy="384048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9400032" y="6254496"/>
            <a:ext cx="2286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8A8A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mijnlifeskills.nl</a:t>
            </a:r>
            <a:endParaRPr lang="en-US" sz="1100" dirty="0"/>
          </a:p>
        </p:txBody>
      </p:sp>
      <p:sp>
        <p:nvSpPr>
          <p:cNvPr id="6" name="Shape 3"/>
          <p:cNvSpPr/>
          <p:nvPr/>
        </p:nvSpPr>
        <p:spPr>
          <a:xfrm>
            <a:off x="502920" y="1920240"/>
            <a:ext cx="11155680" cy="1188720"/>
          </a:xfrm>
          <a:prstGeom prst="roundRect">
            <a:avLst>
              <a:gd name="adj" fmla="val 9231"/>
            </a:avLst>
          </a:prstGeom>
          <a:solidFill>
            <a:srgbClr val="FDF8F2"/>
          </a:solidFill>
          <a:ln w="12700">
            <a:solidFill>
              <a:srgbClr val="E4D9CF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777240" y="2148840"/>
            <a:ext cx="8229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EC7C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01</a:t>
            </a:r>
            <a:endParaRPr lang="en-US" sz="3000" dirty="0"/>
          </a:p>
        </p:txBody>
      </p:sp>
      <p:sp>
        <p:nvSpPr>
          <p:cNvPr id="8" name="Text 5"/>
          <p:cNvSpPr/>
          <p:nvPr/>
        </p:nvSpPr>
        <p:spPr>
          <a:xfrm>
            <a:off x="1691640" y="2084832"/>
            <a:ext cx="96926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2E2E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Een echte keuze in beeld</a:t>
            </a:r>
            <a:endParaRPr lang="en-US" sz="1800" dirty="0"/>
          </a:p>
        </p:txBody>
      </p:sp>
      <p:sp>
        <p:nvSpPr>
          <p:cNvPr id="9" name="Text 6"/>
          <p:cNvSpPr/>
          <p:nvPr/>
        </p:nvSpPr>
        <p:spPr>
          <a:xfrm>
            <a:off x="1691640" y="2496312"/>
            <a:ext cx="9692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4A4A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Je legt een keuze die nu speelt uiteen in drie opties en hun gevolgen.</a:t>
            </a:r>
            <a:endParaRPr lang="en-US" sz="1400" dirty="0"/>
          </a:p>
        </p:txBody>
      </p:sp>
      <p:sp>
        <p:nvSpPr>
          <p:cNvPr id="10" name="Shape 7"/>
          <p:cNvSpPr/>
          <p:nvPr/>
        </p:nvSpPr>
        <p:spPr>
          <a:xfrm>
            <a:off x="502920" y="3337560"/>
            <a:ext cx="11155680" cy="1188720"/>
          </a:xfrm>
          <a:prstGeom prst="roundRect">
            <a:avLst>
              <a:gd name="adj" fmla="val 9231"/>
            </a:avLst>
          </a:prstGeom>
          <a:solidFill>
            <a:srgbClr val="FDF8F2"/>
          </a:solidFill>
          <a:ln w="12700">
            <a:solidFill>
              <a:srgbClr val="E4D9CF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777240" y="3566160"/>
            <a:ext cx="8229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EC7C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02</a:t>
            </a:r>
            <a:endParaRPr lang="en-US" sz="3000" dirty="0"/>
          </a:p>
        </p:txBody>
      </p:sp>
      <p:sp>
        <p:nvSpPr>
          <p:cNvPr id="12" name="Text 9"/>
          <p:cNvSpPr/>
          <p:nvPr/>
        </p:nvSpPr>
        <p:spPr>
          <a:xfrm>
            <a:off x="1691640" y="3502152"/>
            <a:ext cx="96926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2E2E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Weten wat jij belangrijk vindt</a:t>
            </a:r>
            <a:endParaRPr lang="en-US" sz="1800" dirty="0"/>
          </a:p>
        </p:txBody>
      </p:sp>
      <p:sp>
        <p:nvSpPr>
          <p:cNvPr id="13" name="Text 10"/>
          <p:cNvSpPr/>
          <p:nvPr/>
        </p:nvSpPr>
        <p:spPr>
          <a:xfrm>
            <a:off x="1691640" y="3913632"/>
            <a:ext cx="9692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4A4A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Je kiest de waarden die voor jou het zwaarst wegen, en legt ze naast je opties.</a:t>
            </a:r>
            <a:endParaRPr lang="en-US" sz="1400" dirty="0"/>
          </a:p>
        </p:txBody>
      </p:sp>
      <p:sp>
        <p:nvSpPr>
          <p:cNvPr id="14" name="Shape 11"/>
          <p:cNvSpPr/>
          <p:nvPr/>
        </p:nvSpPr>
        <p:spPr>
          <a:xfrm>
            <a:off x="502920" y="4754880"/>
            <a:ext cx="11155680" cy="1188720"/>
          </a:xfrm>
          <a:prstGeom prst="roundRect">
            <a:avLst>
              <a:gd name="adj" fmla="val 9231"/>
            </a:avLst>
          </a:prstGeom>
          <a:solidFill>
            <a:srgbClr val="FDF8F2"/>
          </a:solidFill>
          <a:ln w="12700">
            <a:solidFill>
              <a:srgbClr val="E4D9CF"/>
            </a:solidFill>
            <a:prstDash val="solid"/>
          </a:ln>
        </p:spPr>
      </p:sp>
      <p:sp>
        <p:nvSpPr>
          <p:cNvPr id="15" name="Text 12"/>
          <p:cNvSpPr/>
          <p:nvPr/>
        </p:nvSpPr>
        <p:spPr>
          <a:xfrm>
            <a:off x="777240" y="4983480"/>
            <a:ext cx="8229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EC7C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03</a:t>
            </a:r>
            <a:endParaRPr lang="en-US" sz="3000" dirty="0"/>
          </a:p>
        </p:txBody>
      </p:sp>
      <p:sp>
        <p:nvSpPr>
          <p:cNvPr id="16" name="Text 13"/>
          <p:cNvSpPr/>
          <p:nvPr/>
        </p:nvSpPr>
        <p:spPr>
          <a:xfrm>
            <a:off x="1691640" y="4919472"/>
            <a:ext cx="96926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2E2E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Eén kleine stap</a:t>
            </a:r>
            <a:endParaRPr lang="en-US" sz="1800" dirty="0"/>
          </a:p>
        </p:txBody>
      </p:sp>
      <p:sp>
        <p:nvSpPr>
          <p:cNvPr id="17" name="Text 14"/>
          <p:cNvSpPr/>
          <p:nvPr/>
        </p:nvSpPr>
        <p:spPr>
          <a:xfrm>
            <a:off x="1691640" y="5330952"/>
            <a:ext cx="9692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4A4A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Je weet aan het eind wat je deze week gaat checken.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C95C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OPWARMEN · 8 MINUTEN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02920" y="731520"/>
            <a:ext cx="111556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2E2E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Dit of dat: kies met je voeten</a:t>
            </a:r>
            <a:endParaRPr lang="en-US" sz="34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6199632"/>
            <a:ext cx="1563624" cy="384048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9400032" y="6254496"/>
            <a:ext cx="2286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8A8A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mijnlifeskills.nl</a:t>
            </a:r>
            <a:endParaRPr lang="en-US" sz="1100" dirty="0"/>
          </a:p>
        </p:txBody>
      </p:sp>
      <p:sp>
        <p:nvSpPr>
          <p:cNvPr id="6" name="Text 3"/>
          <p:cNvSpPr/>
          <p:nvPr/>
        </p:nvSpPr>
        <p:spPr>
          <a:xfrm>
            <a:off x="502920" y="1600200"/>
            <a:ext cx="111556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4A4A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Linkerkant van het lokaal = optie één · rechterkant = optie twee. Sta op, kies, en soms vraagt je docent: waarom sta je daar?</a:t>
            </a:r>
            <a:endParaRPr lang="en-US" sz="1400" dirty="0"/>
          </a:p>
        </p:txBody>
      </p:sp>
      <p:sp>
        <p:nvSpPr>
          <p:cNvPr id="7" name="Shape 4"/>
          <p:cNvSpPr/>
          <p:nvPr/>
        </p:nvSpPr>
        <p:spPr>
          <a:xfrm>
            <a:off x="502920" y="2240280"/>
            <a:ext cx="2514600" cy="777240"/>
          </a:xfrm>
          <a:prstGeom prst="roundRect">
            <a:avLst>
              <a:gd name="adj" fmla="val 49412"/>
            </a:avLst>
          </a:prstGeom>
          <a:solidFill>
            <a:srgbClr val="D8E8E6"/>
          </a:solidFill>
          <a:ln/>
        </p:spPr>
      </p:sp>
      <p:sp>
        <p:nvSpPr>
          <p:cNvPr id="8" name="Text 5"/>
          <p:cNvSpPr/>
          <p:nvPr/>
        </p:nvSpPr>
        <p:spPr>
          <a:xfrm>
            <a:off x="502920" y="2240280"/>
            <a:ext cx="25146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4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plannen</a:t>
            </a:r>
            <a:endParaRPr lang="en-US" sz="1500" dirty="0"/>
          </a:p>
        </p:txBody>
      </p:sp>
      <p:sp>
        <p:nvSpPr>
          <p:cNvPr id="9" name="Text 6"/>
          <p:cNvSpPr/>
          <p:nvPr/>
        </p:nvSpPr>
        <p:spPr>
          <a:xfrm>
            <a:off x="3017520" y="2240280"/>
            <a:ext cx="4572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8A8A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of</a:t>
            </a:r>
            <a:endParaRPr lang="en-US" sz="1300" dirty="0"/>
          </a:p>
        </p:txBody>
      </p:sp>
      <p:sp>
        <p:nvSpPr>
          <p:cNvPr id="10" name="Shape 7"/>
          <p:cNvSpPr/>
          <p:nvPr/>
        </p:nvSpPr>
        <p:spPr>
          <a:xfrm>
            <a:off x="3474720" y="2240280"/>
            <a:ext cx="2514600" cy="777240"/>
          </a:xfrm>
          <a:prstGeom prst="roundRect">
            <a:avLst>
              <a:gd name="adj" fmla="val 49412"/>
            </a:avLst>
          </a:prstGeom>
          <a:solidFill>
            <a:srgbClr val="FADCC9"/>
          </a:solidFill>
          <a:ln/>
        </p:spPr>
      </p:sp>
      <p:sp>
        <p:nvSpPr>
          <p:cNvPr id="11" name="Text 8"/>
          <p:cNvSpPr/>
          <p:nvPr/>
        </p:nvSpPr>
        <p:spPr>
          <a:xfrm>
            <a:off x="3474720" y="2240280"/>
            <a:ext cx="25146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C95C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spontaan</a:t>
            </a:r>
            <a:endParaRPr lang="en-US" sz="1500" dirty="0"/>
          </a:p>
        </p:txBody>
      </p:sp>
      <p:sp>
        <p:nvSpPr>
          <p:cNvPr id="12" name="Shape 9"/>
          <p:cNvSpPr/>
          <p:nvPr/>
        </p:nvSpPr>
        <p:spPr>
          <a:xfrm>
            <a:off x="6217920" y="2240280"/>
            <a:ext cx="2514600" cy="777240"/>
          </a:xfrm>
          <a:prstGeom prst="roundRect">
            <a:avLst>
              <a:gd name="adj" fmla="val 49412"/>
            </a:avLst>
          </a:prstGeom>
          <a:solidFill>
            <a:srgbClr val="D8E8E6"/>
          </a:solidFill>
          <a:ln/>
        </p:spPr>
      </p:sp>
      <p:sp>
        <p:nvSpPr>
          <p:cNvPr id="13" name="Text 10"/>
          <p:cNvSpPr/>
          <p:nvPr/>
        </p:nvSpPr>
        <p:spPr>
          <a:xfrm>
            <a:off x="6217920" y="2240280"/>
            <a:ext cx="25146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4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alleen</a:t>
            </a:r>
            <a:endParaRPr lang="en-US" sz="1500" dirty="0"/>
          </a:p>
        </p:txBody>
      </p:sp>
      <p:sp>
        <p:nvSpPr>
          <p:cNvPr id="14" name="Text 11"/>
          <p:cNvSpPr/>
          <p:nvPr/>
        </p:nvSpPr>
        <p:spPr>
          <a:xfrm>
            <a:off x="8732520" y="2240280"/>
            <a:ext cx="4572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8A8A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of</a:t>
            </a:r>
            <a:endParaRPr lang="en-US" sz="1300" dirty="0"/>
          </a:p>
        </p:txBody>
      </p:sp>
      <p:sp>
        <p:nvSpPr>
          <p:cNvPr id="15" name="Shape 12"/>
          <p:cNvSpPr/>
          <p:nvPr/>
        </p:nvSpPr>
        <p:spPr>
          <a:xfrm>
            <a:off x="9189720" y="2240280"/>
            <a:ext cx="2514600" cy="777240"/>
          </a:xfrm>
          <a:prstGeom prst="roundRect">
            <a:avLst>
              <a:gd name="adj" fmla="val 49412"/>
            </a:avLst>
          </a:prstGeom>
          <a:solidFill>
            <a:srgbClr val="FADCC9"/>
          </a:solidFill>
          <a:ln/>
        </p:spPr>
      </p:sp>
      <p:sp>
        <p:nvSpPr>
          <p:cNvPr id="16" name="Text 13"/>
          <p:cNvSpPr/>
          <p:nvPr/>
        </p:nvSpPr>
        <p:spPr>
          <a:xfrm>
            <a:off x="9189720" y="2240280"/>
            <a:ext cx="25146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C95C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samen</a:t>
            </a:r>
            <a:endParaRPr lang="en-US" sz="1500" dirty="0"/>
          </a:p>
        </p:txBody>
      </p:sp>
      <p:sp>
        <p:nvSpPr>
          <p:cNvPr id="17" name="Shape 14"/>
          <p:cNvSpPr/>
          <p:nvPr/>
        </p:nvSpPr>
        <p:spPr>
          <a:xfrm>
            <a:off x="502920" y="3209544"/>
            <a:ext cx="2514600" cy="777240"/>
          </a:xfrm>
          <a:prstGeom prst="roundRect">
            <a:avLst>
              <a:gd name="adj" fmla="val 49412"/>
            </a:avLst>
          </a:prstGeom>
          <a:solidFill>
            <a:srgbClr val="D8E8E6"/>
          </a:solidFill>
          <a:ln/>
        </p:spPr>
      </p:sp>
      <p:sp>
        <p:nvSpPr>
          <p:cNvPr id="18" name="Text 15"/>
          <p:cNvSpPr/>
          <p:nvPr/>
        </p:nvSpPr>
        <p:spPr>
          <a:xfrm>
            <a:off x="502920" y="3209544"/>
            <a:ext cx="25146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4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met je handen</a:t>
            </a:r>
            <a:endParaRPr lang="en-US" sz="1500" dirty="0"/>
          </a:p>
        </p:txBody>
      </p:sp>
      <p:sp>
        <p:nvSpPr>
          <p:cNvPr id="19" name="Text 16"/>
          <p:cNvSpPr/>
          <p:nvPr/>
        </p:nvSpPr>
        <p:spPr>
          <a:xfrm>
            <a:off x="3017520" y="3209544"/>
            <a:ext cx="4572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8A8A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of</a:t>
            </a:r>
            <a:endParaRPr lang="en-US" sz="1300" dirty="0"/>
          </a:p>
        </p:txBody>
      </p:sp>
      <p:sp>
        <p:nvSpPr>
          <p:cNvPr id="20" name="Shape 17"/>
          <p:cNvSpPr/>
          <p:nvPr/>
        </p:nvSpPr>
        <p:spPr>
          <a:xfrm>
            <a:off x="3474720" y="3209544"/>
            <a:ext cx="2514600" cy="777240"/>
          </a:xfrm>
          <a:prstGeom prst="roundRect">
            <a:avLst>
              <a:gd name="adj" fmla="val 49412"/>
            </a:avLst>
          </a:prstGeom>
          <a:solidFill>
            <a:srgbClr val="FADCC9"/>
          </a:solidFill>
          <a:ln/>
        </p:spPr>
      </p:sp>
      <p:sp>
        <p:nvSpPr>
          <p:cNvPr id="21" name="Text 18"/>
          <p:cNvSpPr/>
          <p:nvPr/>
        </p:nvSpPr>
        <p:spPr>
          <a:xfrm>
            <a:off x="3474720" y="3209544"/>
            <a:ext cx="25146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C95C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met je hoofd</a:t>
            </a:r>
            <a:endParaRPr lang="en-US" sz="1500" dirty="0"/>
          </a:p>
        </p:txBody>
      </p:sp>
      <p:sp>
        <p:nvSpPr>
          <p:cNvPr id="22" name="Shape 19"/>
          <p:cNvSpPr/>
          <p:nvPr/>
        </p:nvSpPr>
        <p:spPr>
          <a:xfrm>
            <a:off x="6217920" y="3209544"/>
            <a:ext cx="2514600" cy="777240"/>
          </a:xfrm>
          <a:prstGeom prst="roundRect">
            <a:avLst>
              <a:gd name="adj" fmla="val 49412"/>
            </a:avLst>
          </a:prstGeom>
          <a:solidFill>
            <a:srgbClr val="D8E8E6"/>
          </a:solidFill>
          <a:ln/>
        </p:spPr>
      </p:sp>
      <p:sp>
        <p:nvSpPr>
          <p:cNvPr id="23" name="Text 20"/>
          <p:cNvSpPr/>
          <p:nvPr/>
        </p:nvSpPr>
        <p:spPr>
          <a:xfrm>
            <a:off x="6217920" y="3209544"/>
            <a:ext cx="25146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4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binnen</a:t>
            </a:r>
            <a:endParaRPr lang="en-US" sz="1500" dirty="0"/>
          </a:p>
        </p:txBody>
      </p:sp>
      <p:sp>
        <p:nvSpPr>
          <p:cNvPr id="24" name="Text 21"/>
          <p:cNvSpPr/>
          <p:nvPr/>
        </p:nvSpPr>
        <p:spPr>
          <a:xfrm>
            <a:off x="8732520" y="3209544"/>
            <a:ext cx="4572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8A8A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of</a:t>
            </a:r>
            <a:endParaRPr lang="en-US" sz="1300" dirty="0"/>
          </a:p>
        </p:txBody>
      </p:sp>
      <p:sp>
        <p:nvSpPr>
          <p:cNvPr id="25" name="Shape 22"/>
          <p:cNvSpPr/>
          <p:nvPr/>
        </p:nvSpPr>
        <p:spPr>
          <a:xfrm>
            <a:off x="9189720" y="3209544"/>
            <a:ext cx="2514600" cy="777240"/>
          </a:xfrm>
          <a:prstGeom prst="roundRect">
            <a:avLst>
              <a:gd name="adj" fmla="val 49412"/>
            </a:avLst>
          </a:prstGeom>
          <a:solidFill>
            <a:srgbClr val="FADCC9"/>
          </a:solidFill>
          <a:ln/>
        </p:spPr>
      </p:sp>
      <p:sp>
        <p:nvSpPr>
          <p:cNvPr id="26" name="Text 23"/>
          <p:cNvSpPr/>
          <p:nvPr/>
        </p:nvSpPr>
        <p:spPr>
          <a:xfrm>
            <a:off x="9189720" y="3209544"/>
            <a:ext cx="25146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C95C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buiten</a:t>
            </a:r>
            <a:endParaRPr lang="en-US" sz="1500" dirty="0"/>
          </a:p>
        </p:txBody>
      </p:sp>
      <p:sp>
        <p:nvSpPr>
          <p:cNvPr id="27" name="Shape 24"/>
          <p:cNvSpPr/>
          <p:nvPr/>
        </p:nvSpPr>
        <p:spPr>
          <a:xfrm>
            <a:off x="502920" y="4178808"/>
            <a:ext cx="2514600" cy="777240"/>
          </a:xfrm>
          <a:prstGeom prst="roundRect">
            <a:avLst>
              <a:gd name="adj" fmla="val 49412"/>
            </a:avLst>
          </a:prstGeom>
          <a:solidFill>
            <a:srgbClr val="D8E8E6"/>
          </a:solidFill>
          <a:ln/>
        </p:spPr>
      </p:sp>
      <p:sp>
        <p:nvSpPr>
          <p:cNvPr id="28" name="Text 25"/>
          <p:cNvSpPr/>
          <p:nvPr/>
        </p:nvSpPr>
        <p:spPr>
          <a:xfrm>
            <a:off x="502920" y="4178808"/>
            <a:ext cx="25146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4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vast ritme</a:t>
            </a:r>
            <a:endParaRPr lang="en-US" sz="1500" dirty="0"/>
          </a:p>
        </p:txBody>
      </p:sp>
      <p:sp>
        <p:nvSpPr>
          <p:cNvPr id="29" name="Text 26"/>
          <p:cNvSpPr/>
          <p:nvPr/>
        </p:nvSpPr>
        <p:spPr>
          <a:xfrm>
            <a:off x="3017520" y="4178808"/>
            <a:ext cx="4572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8A8A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of</a:t>
            </a:r>
            <a:endParaRPr lang="en-US" sz="1300" dirty="0"/>
          </a:p>
        </p:txBody>
      </p:sp>
      <p:sp>
        <p:nvSpPr>
          <p:cNvPr id="30" name="Shape 27"/>
          <p:cNvSpPr/>
          <p:nvPr/>
        </p:nvSpPr>
        <p:spPr>
          <a:xfrm>
            <a:off x="3474720" y="4178808"/>
            <a:ext cx="2514600" cy="777240"/>
          </a:xfrm>
          <a:prstGeom prst="roundRect">
            <a:avLst>
              <a:gd name="adj" fmla="val 49412"/>
            </a:avLst>
          </a:prstGeom>
          <a:solidFill>
            <a:srgbClr val="FADCC9"/>
          </a:solidFill>
          <a:ln/>
        </p:spPr>
      </p:sp>
      <p:sp>
        <p:nvSpPr>
          <p:cNvPr id="31" name="Text 28"/>
          <p:cNvSpPr/>
          <p:nvPr/>
        </p:nvSpPr>
        <p:spPr>
          <a:xfrm>
            <a:off x="3474720" y="4178808"/>
            <a:ext cx="25146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C95C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elke dag anders</a:t>
            </a:r>
            <a:endParaRPr lang="en-US" sz="1500" dirty="0"/>
          </a:p>
        </p:txBody>
      </p:sp>
      <p:sp>
        <p:nvSpPr>
          <p:cNvPr id="32" name="Shape 29"/>
          <p:cNvSpPr/>
          <p:nvPr/>
        </p:nvSpPr>
        <p:spPr>
          <a:xfrm>
            <a:off x="6217920" y="4178808"/>
            <a:ext cx="2514600" cy="777240"/>
          </a:xfrm>
          <a:prstGeom prst="roundRect">
            <a:avLst>
              <a:gd name="adj" fmla="val 49412"/>
            </a:avLst>
          </a:prstGeom>
          <a:solidFill>
            <a:srgbClr val="D8E8E6"/>
          </a:solidFill>
          <a:ln/>
        </p:spPr>
      </p:sp>
      <p:sp>
        <p:nvSpPr>
          <p:cNvPr id="33" name="Text 30"/>
          <p:cNvSpPr/>
          <p:nvPr/>
        </p:nvSpPr>
        <p:spPr>
          <a:xfrm>
            <a:off x="6217920" y="4178808"/>
            <a:ext cx="25146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4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zeker weten</a:t>
            </a:r>
            <a:endParaRPr lang="en-US" sz="1500" dirty="0"/>
          </a:p>
        </p:txBody>
      </p:sp>
      <p:sp>
        <p:nvSpPr>
          <p:cNvPr id="34" name="Text 31"/>
          <p:cNvSpPr/>
          <p:nvPr/>
        </p:nvSpPr>
        <p:spPr>
          <a:xfrm>
            <a:off x="8732520" y="4178808"/>
            <a:ext cx="4572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8A8A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of</a:t>
            </a:r>
            <a:endParaRPr lang="en-US" sz="1300" dirty="0"/>
          </a:p>
        </p:txBody>
      </p:sp>
      <p:sp>
        <p:nvSpPr>
          <p:cNvPr id="35" name="Shape 32"/>
          <p:cNvSpPr/>
          <p:nvPr/>
        </p:nvSpPr>
        <p:spPr>
          <a:xfrm>
            <a:off x="9189720" y="4178808"/>
            <a:ext cx="2514600" cy="777240"/>
          </a:xfrm>
          <a:prstGeom prst="roundRect">
            <a:avLst>
              <a:gd name="adj" fmla="val 49412"/>
            </a:avLst>
          </a:prstGeom>
          <a:solidFill>
            <a:srgbClr val="FADCC9"/>
          </a:solidFill>
          <a:ln/>
        </p:spPr>
      </p:sp>
      <p:sp>
        <p:nvSpPr>
          <p:cNvPr id="36" name="Text 33"/>
          <p:cNvSpPr/>
          <p:nvPr/>
        </p:nvSpPr>
        <p:spPr>
          <a:xfrm>
            <a:off x="9189720" y="4178808"/>
            <a:ext cx="25146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C95C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avontuur</a:t>
            </a:r>
            <a:endParaRPr lang="en-US" sz="1500" dirty="0"/>
          </a:p>
        </p:txBody>
      </p:sp>
      <p:sp>
        <p:nvSpPr>
          <p:cNvPr id="37" name="Shape 34"/>
          <p:cNvSpPr/>
          <p:nvPr/>
        </p:nvSpPr>
        <p:spPr>
          <a:xfrm>
            <a:off x="502920" y="5148072"/>
            <a:ext cx="2514600" cy="777240"/>
          </a:xfrm>
          <a:prstGeom prst="roundRect">
            <a:avLst>
              <a:gd name="adj" fmla="val 49412"/>
            </a:avLst>
          </a:prstGeom>
          <a:solidFill>
            <a:srgbClr val="D8E8E6"/>
          </a:solidFill>
          <a:ln/>
        </p:spPr>
      </p:sp>
      <p:sp>
        <p:nvSpPr>
          <p:cNvPr id="38" name="Text 35"/>
          <p:cNvSpPr/>
          <p:nvPr/>
        </p:nvSpPr>
        <p:spPr>
          <a:xfrm>
            <a:off x="502920" y="5148072"/>
            <a:ext cx="25146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4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zelf beslissen</a:t>
            </a:r>
            <a:endParaRPr lang="en-US" sz="1500" dirty="0"/>
          </a:p>
        </p:txBody>
      </p:sp>
      <p:sp>
        <p:nvSpPr>
          <p:cNvPr id="39" name="Text 36"/>
          <p:cNvSpPr/>
          <p:nvPr/>
        </p:nvSpPr>
        <p:spPr>
          <a:xfrm>
            <a:off x="3017520" y="5148072"/>
            <a:ext cx="4572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8A8A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of</a:t>
            </a:r>
            <a:endParaRPr lang="en-US" sz="1300" dirty="0"/>
          </a:p>
        </p:txBody>
      </p:sp>
      <p:sp>
        <p:nvSpPr>
          <p:cNvPr id="40" name="Shape 37"/>
          <p:cNvSpPr/>
          <p:nvPr/>
        </p:nvSpPr>
        <p:spPr>
          <a:xfrm>
            <a:off x="3474720" y="5148072"/>
            <a:ext cx="2514600" cy="777240"/>
          </a:xfrm>
          <a:prstGeom prst="roundRect">
            <a:avLst>
              <a:gd name="adj" fmla="val 49412"/>
            </a:avLst>
          </a:prstGeom>
          <a:solidFill>
            <a:srgbClr val="FADCC9"/>
          </a:solidFill>
          <a:ln/>
        </p:spPr>
      </p:sp>
      <p:sp>
        <p:nvSpPr>
          <p:cNvPr id="41" name="Text 38"/>
          <p:cNvSpPr/>
          <p:nvPr/>
        </p:nvSpPr>
        <p:spPr>
          <a:xfrm>
            <a:off x="3474720" y="5148072"/>
            <a:ext cx="25146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C95C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samen beslissen</a:t>
            </a:r>
            <a:endParaRPr lang="en-US" sz="1500" dirty="0"/>
          </a:p>
        </p:txBody>
      </p:sp>
      <p:sp>
        <p:nvSpPr>
          <p:cNvPr id="42" name="Shape 39"/>
          <p:cNvSpPr/>
          <p:nvPr/>
        </p:nvSpPr>
        <p:spPr>
          <a:xfrm>
            <a:off x="6217920" y="5148072"/>
            <a:ext cx="2514600" cy="777240"/>
          </a:xfrm>
          <a:prstGeom prst="roundRect">
            <a:avLst>
              <a:gd name="adj" fmla="val 49412"/>
            </a:avLst>
          </a:prstGeom>
          <a:solidFill>
            <a:srgbClr val="D8E8E6"/>
          </a:solidFill>
          <a:ln/>
        </p:spPr>
      </p:sp>
      <p:sp>
        <p:nvSpPr>
          <p:cNvPr id="43" name="Text 40"/>
          <p:cNvSpPr/>
          <p:nvPr/>
        </p:nvSpPr>
        <p:spPr>
          <a:xfrm>
            <a:off x="6217920" y="5148072"/>
            <a:ext cx="25146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4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hoofd</a:t>
            </a:r>
            <a:endParaRPr lang="en-US" sz="1500" dirty="0"/>
          </a:p>
        </p:txBody>
      </p:sp>
      <p:sp>
        <p:nvSpPr>
          <p:cNvPr id="44" name="Text 41"/>
          <p:cNvSpPr/>
          <p:nvPr/>
        </p:nvSpPr>
        <p:spPr>
          <a:xfrm>
            <a:off x="8732520" y="5148072"/>
            <a:ext cx="4572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8A8A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of</a:t>
            </a:r>
            <a:endParaRPr lang="en-US" sz="1300" dirty="0"/>
          </a:p>
        </p:txBody>
      </p:sp>
      <p:sp>
        <p:nvSpPr>
          <p:cNvPr id="45" name="Shape 42"/>
          <p:cNvSpPr/>
          <p:nvPr/>
        </p:nvSpPr>
        <p:spPr>
          <a:xfrm>
            <a:off x="9189720" y="5148072"/>
            <a:ext cx="2514600" cy="777240"/>
          </a:xfrm>
          <a:prstGeom prst="roundRect">
            <a:avLst>
              <a:gd name="adj" fmla="val 49412"/>
            </a:avLst>
          </a:prstGeom>
          <a:solidFill>
            <a:srgbClr val="FADCC9"/>
          </a:solidFill>
          <a:ln/>
        </p:spPr>
      </p:sp>
      <p:sp>
        <p:nvSpPr>
          <p:cNvPr id="46" name="Text 43"/>
          <p:cNvSpPr/>
          <p:nvPr/>
        </p:nvSpPr>
        <p:spPr>
          <a:xfrm>
            <a:off x="9189720" y="5148072"/>
            <a:ext cx="25146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C95C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hart</a:t>
            </a:r>
            <a:endParaRPr lang="en-US" sz="1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C95C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STAP 1 · 5 MINUTEN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02920" y="731520"/>
            <a:ext cx="111556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2E2E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Kies jouw keuze</a:t>
            </a:r>
            <a:endParaRPr lang="en-US" sz="34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6199632"/>
            <a:ext cx="1563624" cy="384048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9400032" y="6254496"/>
            <a:ext cx="2286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8A8A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mijnlifeskills.nl</a:t>
            </a:r>
            <a:endParaRPr lang="en-US" sz="1100" dirty="0"/>
          </a:p>
        </p:txBody>
      </p:sp>
      <p:sp>
        <p:nvSpPr>
          <p:cNvPr id="6" name="Text 3"/>
          <p:cNvSpPr/>
          <p:nvPr/>
        </p:nvSpPr>
        <p:spPr>
          <a:xfrm>
            <a:off x="502920" y="1600200"/>
            <a:ext cx="111556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4A4A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Kies iets waar je echt over nadenkt. Hoe echter de keuze, hoe meer deze les je oplevert.</a:t>
            </a:r>
            <a:endParaRPr lang="en-US" sz="1500" dirty="0"/>
          </a:p>
        </p:txBody>
      </p:sp>
      <p:sp>
        <p:nvSpPr>
          <p:cNvPr id="7" name="Shape 4"/>
          <p:cNvSpPr/>
          <p:nvPr/>
        </p:nvSpPr>
        <p:spPr>
          <a:xfrm>
            <a:off x="502920" y="2240280"/>
            <a:ext cx="5440680" cy="1005840"/>
          </a:xfrm>
          <a:prstGeom prst="roundRect">
            <a:avLst>
              <a:gd name="adj" fmla="val 10909"/>
            </a:avLst>
          </a:prstGeom>
          <a:solidFill>
            <a:srgbClr val="FDF8F2"/>
          </a:solidFill>
          <a:ln w="12700">
            <a:solidFill>
              <a:srgbClr val="E4D9CF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731520" y="2240280"/>
            <a:ext cx="50292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2E2E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Profiel N&amp;T of E&amp;M?</a:t>
            </a:r>
            <a:endParaRPr lang="en-US" sz="1600" dirty="0"/>
          </a:p>
        </p:txBody>
      </p:sp>
      <p:sp>
        <p:nvSpPr>
          <p:cNvPr id="9" name="Shape 6"/>
          <p:cNvSpPr/>
          <p:nvPr/>
        </p:nvSpPr>
        <p:spPr>
          <a:xfrm>
            <a:off x="6217920" y="2240280"/>
            <a:ext cx="5440680" cy="1005840"/>
          </a:xfrm>
          <a:prstGeom prst="roundRect">
            <a:avLst>
              <a:gd name="adj" fmla="val 10909"/>
            </a:avLst>
          </a:prstGeom>
          <a:solidFill>
            <a:srgbClr val="FDF8F2"/>
          </a:solidFill>
          <a:ln w="12700">
            <a:solidFill>
              <a:srgbClr val="E4D9CF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6446520" y="2240280"/>
            <a:ext cx="50292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2E2E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Een vak laten vallen of houden?</a:t>
            </a:r>
            <a:endParaRPr lang="en-US" sz="1600" dirty="0"/>
          </a:p>
        </p:txBody>
      </p:sp>
      <p:sp>
        <p:nvSpPr>
          <p:cNvPr id="11" name="Shape 8"/>
          <p:cNvSpPr/>
          <p:nvPr/>
        </p:nvSpPr>
        <p:spPr>
          <a:xfrm>
            <a:off x="502920" y="3474720"/>
            <a:ext cx="5440680" cy="1005840"/>
          </a:xfrm>
          <a:prstGeom prst="roundRect">
            <a:avLst>
              <a:gd name="adj" fmla="val 10909"/>
            </a:avLst>
          </a:prstGeom>
          <a:solidFill>
            <a:srgbClr val="FDF8F2"/>
          </a:solidFill>
          <a:ln w="12700">
            <a:solidFill>
              <a:srgbClr val="E4D9CF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731520" y="3474720"/>
            <a:ext cx="50292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2E2E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Hbo of universiteit?</a:t>
            </a:r>
            <a:endParaRPr lang="en-US" sz="1600" dirty="0"/>
          </a:p>
        </p:txBody>
      </p:sp>
      <p:sp>
        <p:nvSpPr>
          <p:cNvPr id="13" name="Shape 10"/>
          <p:cNvSpPr/>
          <p:nvPr/>
        </p:nvSpPr>
        <p:spPr>
          <a:xfrm>
            <a:off x="6217920" y="3474720"/>
            <a:ext cx="5440680" cy="1005840"/>
          </a:xfrm>
          <a:prstGeom prst="roundRect">
            <a:avLst>
              <a:gd name="adj" fmla="val 10909"/>
            </a:avLst>
          </a:prstGeom>
          <a:solidFill>
            <a:srgbClr val="FDF8F2"/>
          </a:solidFill>
          <a:ln w="12700">
            <a:solidFill>
              <a:srgbClr val="E4D9CF"/>
            </a:solidFill>
            <a:prstDash val="solid"/>
          </a:ln>
        </p:spPr>
      </p:sp>
      <p:sp>
        <p:nvSpPr>
          <p:cNvPr id="14" name="Text 11"/>
          <p:cNvSpPr/>
          <p:nvPr/>
        </p:nvSpPr>
        <p:spPr>
          <a:xfrm>
            <a:off x="6446520" y="3474720"/>
            <a:ext cx="50292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2E2E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Deze studie of die studie?</a:t>
            </a:r>
            <a:endParaRPr lang="en-US" sz="1600" dirty="0"/>
          </a:p>
        </p:txBody>
      </p:sp>
      <p:sp>
        <p:nvSpPr>
          <p:cNvPr id="15" name="Shape 12"/>
          <p:cNvSpPr/>
          <p:nvPr/>
        </p:nvSpPr>
        <p:spPr>
          <a:xfrm>
            <a:off x="502920" y="4709160"/>
            <a:ext cx="5440680" cy="1005840"/>
          </a:xfrm>
          <a:prstGeom prst="roundRect">
            <a:avLst>
              <a:gd name="adj" fmla="val 10909"/>
            </a:avLst>
          </a:prstGeom>
          <a:solidFill>
            <a:srgbClr val="FDF8F2"/>
          </a:solidFill>
          <a:ln w="12700">
            <a:solidFill>
              <a:srgbClr val="E4D9CF"/>
            </a:solidFill>
            <a:prstDash val="solid"/>
          </a:ln>
        </p:spPr>
      </p:sp>
      <p:sp>
        <p:nvSpPr>
          <p:cNvPr id="16" name="Text 13"/>
          <p:cNvSpPr/>
          <p:nvPr/>
        </p:nvSpPr>
        <p:spPr>
          <a:xfrm>
            <a:off x="731520" y="4709160"/>
            <a:ext cx="50292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2E2E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Tussenjaar of doorstuderen?</a:t>
            </a:r>
            <a:endParaRPr lang="en-US" sz="1600" dirty="0"/>
          </a:p>
        </p:txBody>
      </p:sp>
      <p:sp>
        <p:nvSpPr>
          <p:cNvPr id="17" name="Shape 14"/>
          <p:cNvSpPr/>
          <p:nvPr/>
        </p:nvSpPr>
        <p:spPr>
          <a:xfrm>
            <a:off x="6217920" y="4709160"/>
            <a:ext cx="5440680" cy="1005840"/>
          </a:xfrm>
          <a:prstGeom prst="roundRect">
            <a:avLst>
              <a:gd name="adj" fmla="val 10909"/>
            </a:avLst>
          </a:prstGeom>
          <a:solidFill>
            <a:srgbClr val="FADCC9"/>
          </a:solidFill>
          <a:ln w="12700">
            <a:solidFill>
              <a:srgbClr val="EC7C5F"/>
            </a:solidFill>
            <a:prstDash val="solid"/>
          </a:ln>
        </p:spPr>
      </p:sp>
      <p:sp>
        <p:nvSpPr>
          <p:cNvPr id="18" name="Text 15"/>
          <p:cNvSpPr/>
          <p:nvPr/>
        </p:nvSpPr>
        <p:spPr>
          <a:xfrm>
            <a:off x="6446520" y="4709160"/>
            <a:ext cx="50292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C95C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Mijn eigen keuze: ...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C95C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STAP 2 · 10 MINUTEN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02920" y="731520"/>
            <a:ext cx="111556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2E2E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Zet drie opties op papier</a:t>
            </a:r>
            <a:endParaRPr lang="en-US" sz="34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6199632"/>
            <a:ext cx="1563624" cy="384048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9400032" y="6254496"/>
            <a:ext cx="2286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8A8A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mijnlifeskills.nl</a:t>
            </a:r>
            <a:endParaRPr lang="en-US" sz="1100" dirty="0"/>
          </a:p>
        </p:txBody>
      </p:sp>
      <p:sp>
        <p:nvSpPr>
          <p:cNvPr id="6" name="Shape 3"/>
          <p:cNvSpPr/>
          <p:nvPr/>
        </p:nvSpPr>
        <p:spPr>
          <a:xfrm>
            <a:off x="502920" y="1828800"/>
            <a:ext cx="3538728" cy="3931920"/>
          </a:xfrm>
          <a:prstGeom prst="roundRect">
            <a:avLst>
              <a:gd name="adj" fmla="val 3101"/>
            </a:avLst>
          </a:prstGeom>
          <a:solidFill>
            <a:srgbClr val="FDF8F2"/>
          </a:solidFill>
          <a:ln w="12700">
            <a:solidFill>
              <a:srgbClr val="E4D9CF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777240" y="2057400"/>
            <a:ext cx="3017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1F4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Optie 1</a:t>
            </a:r>
            <a:endParaRPr lang="en-US" sz="2000" dirty="0"/>
          </a:p>
        </p:txBody>
      </p:sp>
      <p:sp>
        <p:nvSpPr>
          <p:cNvPr id="8" name="Text 5"/>
          <p:cNvSpPr/>
          <p:nvPr/>
        </p:nvSpPr>
        <p:spPr>
          <a:xfrm>
            <a:off x="777240" y="2697480"/>
            <a:ext cx="3017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3F78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Wat brengt het mij?</a:t>
            </a:r>
            <a:endParaRPr lang="en-US" sz="1400" dirty="0"/>
          </a:p>
        </p:txBody>
      </p:sp>
      <p:sp>
        <p:nvSpPr>
          <p:cNvPr id="9" name="Text 6"/>
          <p:cNvSpPr/>
          <p:nvPr/>
        </p:nvSpPr>
        <p:spPr>
          <a:xfrm>
            <a:off x="777240" y="3063240"/>
            <a:ext cx="30175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8A8A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...</a:t>
            </a:r>
            <a:endParaRPr lang="en-US" sz="1400" dirty="0"/>
          </a:p>
        </p:txBody>
      </p:sp>
      <p:sp>
        <p:nvSpPr>
          <p:cNvPr id="10" name="Text 7"/>
          <p:cNvSpPr/>
          <p:nvPr/>
        </p:nvSpPr>
        <p:spPr>
          <a:xfrm>
            <a:off x="777240" y="4069080"/>
            <a:ext cx="3017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C95C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Wat vraagt het van mij?</a:t>
            </a:r>
            <a:endParaRPr lang="en-US" sz="1400" dirty="0"/>
          </a:p>
        </p:txBody>
      </p:sp>
      <p:sp>
        <p:nvSpPr>
          <p:cNvPr id="11" name="Text 8"/>
          <p:cNvSpPr/>
          <p:nvPr/>
        </p:nvSpPr>
        <p:spPr>
          <a:xfrm>
            <a:off x="777240" y="4434840"/>
            <a:ext cx="30175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8A8A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...</a:t>
            </a:r>
            <a:endParaRPr lang="en-US" sz="1400" dirty="0"/>
          </a:p>
        </p:txBody>
      </p:sp>
      <p:sp>
        <p:nvSpPr>
          <p:cNvPr id="12" name="Shape 9"/>
          <p:cNvSpPr/>
          <p:nvPr/>
        </p:nvSpPr>
        <p:spPr>
          <a:xfrm>
            <a:off x="4315968" y="1828800"/>
            <a:ext cx="3538728" cy="3931920"/>
          </a:xfrm>
          <a:prstGeom prst="roundRect">
            <a:avLst>
              <a:gd name="adj" fmla="val 3101"/>
            </a:avLst>
          </a:prstGeom>
          <a:solidFill>
            <a:srgbClr val="FDF8F2"/>
          </a:solidFill>
          <a:ln w="12700">
            <a:solidFill>
              <a:srgbClr val="E4D9CF"/>
            </a:solidFill>
            <a:prstDash val="solid"/>
          </a:ln>
        </p:spPr>
      </p:sp>
      <p:sp>
        <p:nvSpPr>
          <p:cNvPr id="13" name="Text 10"/>
          <p:cNvSpPr/>
          <p:nvPr/>
        </p:nvSpPr>
        <p:spPr>
          <a:xfrm>
            <a:off x="4590288" y="2057400"/>
            <a:ext cx="3017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1F4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Optie 2</a:t>
            </a:r>
            <a:endParaRPr lang="en-US" sz="2000" dirty="0"/>
          </a:p>
        </p:txBody>
      </p:sp>
      <p:sp>
        <p:nvSpPr>
          <p:cNvPr id="14" name="Text 11"/>
          <p:cNvSpPr/>
          <p:nvPr/>
        </p:nvSpPr>
        <p:spPr>
          <a:xfrm>
            <a:off x="4590288" y="2697480"/>
            <a:ext cx="3017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3F78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Wat brengt het mij?</a:t>
            </a:r>
            <a:endParaRPr lang="en-US" sz="1400" dirty="0"/>
          </a:p>
        </p:txBody>
      </p:sp>
      <p:sp>
        <p:nvSpPr>
          <p:cNvPr id="15" name="Text 12"/>
          <p:cNvSpPr/>
          <p:nvPr/>
        </p:nvSpPr>
        <p:spPr>
          <a:xfrm>
            <a:off x="4590288" y="3063240"/>
            <a:ext cx="30175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8A8A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...</a:t>
            </a:r>
            <a:endParaRPr lang="en-US" sz="1400" dirty="0"/>
          </a:p>
        </p:txBody>
      </p:sp>
      <p:sp>
        <p:nvSpPr>
          <p:cNvPr id="16" name="Text 13"/>
          <p:cNvSpPr/>
          <p:nvPr/>
        </p:nvSpPr>
        <p:spPr>
          <a:xfrm>
            <a:off x="4590288" y="4069080"/>
            <a:ext cx="3017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C95C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Wat vraagt het van mij?</a:t>
            </a:r>
            <a:endParaRPr lang="en-US" sz="1400" dirty="0"/>
          </a:p>
        </p:txBody>
      </p:sp>
      <p:sp>
        <p:nvSpPr>
          <p:cNvPr id="17" name="Text 14"/>
          <p:cNvSpPr/>
          <p:nvPr/>
        </p:nvSpPr>
        <p:spPr>
          <a:xfrm>
            <a:off x="4590288" y="4434840"/>
            <a:ext cx="30175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8A8A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...</a:t>
            </a:r>
            <a:endParaRPr lang="en-US" sz="1400" dirty="0"/>
          </a:p>
        </p:txBody>
      </p:sp>
      <p:sp>
        <p:nvSpPr>
          <p:cNvPr id="18" name="Shape 15"/>
          <p:cNvSpPr/>
          <p:nvPr/>
        </p:nvSpPr>
        <p:spPr>
          <a:xfrm>
            <a:off x="8129016" y="1828800"/>
            <a:ext cx="3538728" cy="3931920"/>
          </a:xfrm>
          <a:prstGeom prst="roundRect">
            <a:avLst>
              <a:gd name="adj" fmla="val 3101"/>
            </a:avLst>
          </a:prstGeom>
          <a:solidFill>
            <a:srgbClr val="FDF8F2"/>
          </a:solidFill>
          <a:ln w="12700">
            <a:solidFill>
              <a:srgbClr val="E4D9CF"/>
            </a:solidFill>
            <a:prstDash val="solid"/>
          </a:ln>
        </p:spPr>
      </p:sp>
      <p:sp>
        <p:nvSpPr>
          <p:cNvPr id="19" name="Text 16"/>
          <p:cNvSpPr/>
          <p:nvPr/>
        </p:nvSpPr>
        <p:spPr>
          <a:xfrm>
            <a:off x="8403336" y="2057400"/>
            <a:ext cx="3017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1F4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Optie 3</a:t>
            </a:r>
            <a:endParaRPr lang="en-US" sz="2000" dirty="0"/>
          </a:p>
        </p:txBody>
      </p:sp>
      <p:sp>
        <p:nvSpPr>
          <p:cNvPr id="20" name="Text 17"/>
          <p:cNvSpPr/>
          <p:nvPr/>
        </p:nvSpPr>
        <p:spPr>
          <a:xfrm>
            <a:off x="8403336" y="2697480"/>
            <a:ext cx="3017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3F78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Wat brengt het mij?</a:t>
            </a:r>
            <a:endParaRPr lang="en-US" sz="1400" dirty="0"/>
          </a:p>
        </p:txBody>
      </p:sp>
      <p:sp>
        <p:nvSpPr>
          <p:cNvPr id="21" name="Text 18"/>
          <p:cNvSpPr/>
          <p:nvPr/>
        </p:nvSpPr>
        <p:spPr>
          <a:xfrm>
            <a:off x="8403336" y="3063240"/>
            <a:ext cx="30175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8A8A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...</a:t>
            </a:r>
            <a:endParaRPr lang="en-US" sz="1400" dirty="0"/>
          </a:p>
        </p:txBody>
      </p:sp>
      <p:sp>
        <p:nvSpPr>
          <p:cNvPr id="22" name="Text 19"/>
          <p:cNvSpPr/>
          <p:nvPr/>
        </p:nvSpPr>
        <p:spPr>
          <a:xfrm>
            <a:off x="8403336" y="4069080"/>
            <a:ext cx="3017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C95C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Wat vraagt het van mij?</a:t>
            </a:r>
            <a:endParaRPr lang="en-US" sz="1400" dirty="0"/>
          </a:p>
        </p:txBody>
      </p:sp>
      <p:sp>
        <p:nvSpPr>
          <p:cNvPr id="23" name="Text 20"/>
          <p:cNvSpPr/>
          <p:nvPr/>
        </p:nvSpPr>
        <p:spPr>
          <a:xfrm>
            <a:off x="8403336" y="4434840"/>
            <a:ext cx="30175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8A8A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...</a:t>
            </a:r>
            <a:endParaRPr lang="en-US" sz="1400" dirty="0"/>
          </a:p>
        </p:txBody>
      </p:sp>
      <p:sp>
        <p:nvSpPr>
          <p:cNvPr id="24" name="Text 21"/>
          <p:cNvSpPr/>
          <p:nvPr/>
        </p:nvSpPr>
        <p:spPr>
          <a:xfrm>
            <a:off x="502920" y="5897880"/>
            <a:ext cx="11155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8A8A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Tip: 'alles laten zoals het is' telt ook als optie.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C95C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STAP 3 · 10 MINUTEN · MOTIEVENREFLECTIE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02920" y="731520"/>
            <a:ext cx="111556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2E2E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Wat vind jij belangrijk?</a:t>
            </a:r>
            <a:endParaRPr lang="en-US" sz="34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6199632"/>
            <a:ext cx="1563624" cy="384048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9400032" y="6254496"/>
            <a:ext cx="2286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8A8A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mijnlifeskills.nl</a:t>
            </a:r>
            <a:endParaRPr lang="en-US" sz="1100" dirty="0"/>
          </a:p>
        </p:txBody>
      </p:sp>
      <p:sp>
        <p:nvSpPr>
          <p:cNvPr id="6" name="Text 3"/>
          <p:cNvSpPr/>
          <p:nvPr/>
        </p:nvSpPr>
        <p:spPr>
          <a:xfrm>
            <a:off x="502920" y="1600200"/>
            <a:ext cx="111556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4A4A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Kies de drie waarden die voor jou het zwaarst wegen. Leg ze daarna naast je opties: welke optie past het best bij wat jij belangrijk vindt?</a:t>
            </a:r>
            <a:endParaRPr lang="en-US" sz="1500" dirty="0"/>
          </a:p>
        </p:txBody>
      </p:sp>
      <p:sp>
        <p:nvSpPr>
          <p:cNvPr id="7" name="Shape 4"/>
          <p:cNvSpPr/>
          <p:nvPr/>
        </p:nvSpPr>
        <p:spPr>
          <a:xfrm>
            <a:off x="502920" y="2395728"/>
            <a:ext cx="5440680" cy="566928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5240">
            <a:solidFill>
              <a:srgbClr val="3F7878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502920" y="2395728"/>
            <a:ext cx="54406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4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Vrijheid</a:t>
            </a:r>
            <a:endParaRPr lang="en-US" sz="1500" dirty="0"/>
          </a:p>
        </p:txBody>
      </p:sp>
      <p:sp>
        <p:nvSpPr>
          <p:cNvPr id="9" name="Shape 6"/>
          <p:cNvSpPr/>
          <p:nvPr/>
        </p:nvSpPr>
        <p:spPr>
          <a:xfrm>
            <a:off x="6217920" y="2395728"/>
            <a:ext cx="5440680" cy="566928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5240">
            <a:solidFill>
              <a:srgbClr val="3F7878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6217920" y="2395728"/>
            <a:ext cx="54406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4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Zekerheid</a:t>
            </a:r>
            <a:endParaRPr lang="en-US" sz="1500" dirty="0"/>
          </a:p>
        </p:txBody>
      </p:sp>
      <p:sp>
        <p:nvSpPr>
          <p:cNvPr id="11" name="Shape 8"/>
          <p:cNvSpPr/>
          <p:nvPr/>
        </p:nvSpPr>
        <p:spPr>
          <a:xfrm>
            <a:off x="502920" y="3090672"/>
            <a:ext cx="5440680" cy="566928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5240">
            <a:solidFill>
              <a:srgbClr val="3F7878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502920" y="3090672"/>
            <a:ext cx="54406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4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Samenwerken</a:t>
            </a:r>
            <a:endParaRPr lang="en-US" sz="1500" dirty="0"/>
          </a:p>
        </p:txBody>
      </p:sp>
      <p:sp>
        <p:nvSpPr>
          <p:cNvPr id="13" name="Shape 10"/>
          <p:cNvSpPr/>
          <p:nvPr/>
        </p:nvSpPr>
        <p:spPr>
          <a:xfrm>
            <a:off x="6217920" y="3090672"/>
            <a:ext cx="5440680" cy="566928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5240">
            <a:solidFill>
              <a:srgbClr val="3F7878"/>
            </a:solidFill>
            <a:prstDash val="solid"/>
          </a:ln>
        </p:spPr>
      </p:sp>
      <p:sp>
        <p:nvSpPr>
          <p:cNvPr id="14" name="Text 11"/>
          <p:cNvSpPr/>
          <p:nvPr/>
        </p:nvSpPr>
        <p:spPr>
          <a:xfrm>
            <a:off x="6217920" y="3090672"/>
            <a:ext cx="54406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4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Iets betekenen voor een ander</a:t>
            </a:r>
            <a:endParaRPr lang="en-US" sz="1500" dirty="0"/>
          </a:p>
        </p:txBody>
      </p:sp>
      <p:sp>
        <p:nvSpPr>
          <p:cNvPr id="15" name="Shape 12"/>
          <p:cNvSpPr/>
          <p:nvPr/>
        </p:nvSpPr>
        <p:spPr>
          <a:xfrm>
            <a:off x="502920" y="3785616"/>
            <a:ext cx="5440680" cy="566928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5240">
            <a:solidFill>
              <a:srgbClr val="3F7878"/>
            </a:solidFill>
            <a:prstDash val="solid"/>
          </a:ln>
        </p:spPr>
      </p:sp>
      <p:sp>
        <p:nvSpPr>
          <p:cNvPr id="16" name="Text 13"/>
          <p:cNvSpPr/>
          <p:nvPr/>
        </p:nvSpPr>
        <p:spPr>
          <a:xfrm>
            <a:off x="502920" y="3785616"/>
            <a:ext cx="54406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4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Afwisseling</a:t>
            </a:r>
            <a:endParaRPr lang="en-US" sz="1500" dirty="0"/>
          </a:p>
        </p:txBody>
      </p:sp>
      <p:sp>
        <p:nvSpPr>
          <p:cNvPr id="17" name="Shape 14"/>
          <p:cNvSpPr/>
          <p:nvPr/>
        </p:nvSpPr>
        <p:spPr>
          <a:xfrm>
            <a:off x="6217920" y="3785616"/>
            <a:ext cx="5440680" cy="566928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5240">
            <a:solidFill>
              <a:srgbClr val="3F7878"/>
            </a:solidFill>
            <a:prstDash val="solid"/>
          </a:ln>
        </p:spPr>
      </p:sp>
      <p:sp>
        <p:nvSpPr>
          <p:cNvPr id="18" name="Text 15"/>
          <p:cNvSpPr/>
          <p:nvPr/>
        </p:nvSpPr>
        <p:spPr>
          <a:xfrm>
            <a:off x="6217920" y="3785616"/>
            <a:ext cx="54406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4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Vakmanschap</a:t>
            </a:r>
            <a:endParaRPr lang="en-US" sz="1500" dirty="0"/>
          </a:p>
        </p:txBody>
      </p:sp>
      <p:sp>
        <p:nvSpPr>
          <p:cNvPr id="19" name="Shape 16"/>
          <p:cNvSpPr/>
          <p:nvPr/>
        </p:nvSpPr>
        <p:spPr>
          <a:xfrm>
            <a:off x="502920" y="4480560"/>
            <a:ext cx="5440680" cy="566928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5240">
            <a:solidFill>
              <a:srgbClr val="3F7878"/>
            </a:solidFill>
            <a:prstDash val="solid"/>
          </a:ln>
        </p:spPr>
      </p:sp>
      <p:sp>
        <p:nvSpPr>
          <p:cNvPr id="20" name="Text 17"/>
          <p:cNvSpPr/>
          <p:nvPr/>
        </p:nvSpPr>
        <p:spPr>
          <a:xfrm>
            <a:off x="502920" y="4480560"/>
            <a:ext cx="54406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4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Creativiteit</a:t>
            </a:r>
            <a:endParaRPr lang="en-US" sz="1500" dirty="0"/>
          </a:p>
        </p:txBody>
      </p:sp>
      <p:sp>
        <p:nvSpPr>
          <p:cNvPr id="21" name="Shape 18"/>
          <p:cNvSpPr/>
          <p:nvPr/>
        </p:nvSpPr>
        <p:spPr>
          <a:xfrm>
            <a:off x="6217920" y="4480560"/>
            <a:ext cx="5440680" cy="566928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5240">
            <a:solidFill>
              <a:srgbClr val="3F7878"/>
            </a:solidFill>
            <a:prstDash val="solid"/>
          </a:ln>
        </p:spPr>
      </p:sp>
      <p:sp>
        <p:nvSpPr>
          <p:cNvPr id="22" name="Text 19"/>
          <p:cNvSpPr/>
          <p:nvPr/>
        </p:nvSpPr>
        <p:spPr>
          <a:xfrm>
            <a:off x="6217920" y="4480560"/>
            <a:ext cx="54406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4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Waardering</a:t>
            </a:r>
            <a:endParaRPr lang="en-US" sz="1500" dirty="0"/>
          </a:p>
        </p:txBody>
      </p:sp>
      <p:sp>
        <p:nvSpPr>
          <p:cNvPr id="23" name="Shape 20"/>
          <p:cNvSpPr/>
          <p:nvPr/>
        </p:nvSpPr>
        <p:spPr>
          <a:xfrm>
            <a:off x="502920" y="5175504"/>
            <a:ext cx="5440680" cy="566928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5240">
            <a:solidFill>
              <a:srgbClr val="3F7878"/>
            </a:solidFill>
            <a:prstDash val="solid"/>
          </a:ln>
        </p:spPr>
      </p:sp>
      <p:sp>
        <p:nvSpPr>
          <p:cNvPr id="24" name="Text 21"/>
          <p:cNvSpPr/>
          <p:nvPr/>
        </p:nvSpPr>
        <p:spPr>
          <a:xfrm>
            <a:off x="502920" y="5175504"/>
            <a:ext cx="54406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4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Balans school en privé</a:t>
            </a:r>
            <a:endParaRPr lang="en-US" sz="1500" dirty="0"/>
          </a:p>
        </p:txBody>
      </p:sp>
      <p:sp>
        <p:nvSpPr>
          <p:cNvPr id="25" name="Shape 22"/>
          <p:cNvSpPr/>
          <p:nvPr/>
        </p:nvSpPr>
        <p:spPr>
          <a:xfrm>
            <a:off x="6217920" y="5175504"/>
            <a:ext cx="5440680" cy="566928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5240">
            <a:solidFill>
              <a:srgbClr val="3F7878"/>
            </a:solidFill>
            <a:prstDash val="solid"/>
          </a:ln>
        </p:spPr>
      </p:sp>
      <p:sp>
        <p:nvSpPr>
          <p:cNvPr id="26" name="Text 23"/>
          <p:cNvSpPr/>
          <p:nvPr/>
        </p:nvSpPr>
        <p:spPr>
          <a:xfrm>
            <a:off x="6217920" y="5175504"/>
            <a:ext cx="54406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4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Avontuur</a:t>
            </a:r>
            <a:endParaRPr lang="en-US" sz="1500" dirty="0"/>
          </a:p>
        </p:txBody>
      </p:sp>
      <p:sp>
        <p:nvSpPr>
          <p:cNvPr id="27" name="Text 24"/>
          <p:cNvSpPr/>
          <p:nvPr/>
        </p:nvSpPr>
        <p:spPr>
          <a:xfrm>
            <a:off x="502920" y="5742432"/>
            <a:ext cx="111556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i="1" dirty="0">
                <a:solidFill>
                  <a:srgbClr val="8A8A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Er is geen goed of fout: het gaat om wat voor jóú zwaar weegt.</a:t>
            </a:r>
            <a:endParaRPr lang="en-US" sz="12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C95C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STAP 4 · 10 MINUTEN · WERKEXPLORATIE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02920" y="731520"/>
            <a:ext cx="111556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2E2E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Vraag door, in tweetallen</a:t>
            </a:r>
            <a:endParaRPr lang="en-US" sz="34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6199632"/>
            <a:ext cx="1563624" cy="384048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9400032" y="6254496"/>
            <a:ext cx="2286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8A8A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mijnlifeskills.nl</a:t>
            </a:r>
            <a:endParaRPr lang="en-US" sz="1100" dirty="0"/>
          </a:p>
        </p:txBody>
      </p:sp>
      <p:sp>
        <p:nvSpPr>
          <p:cNvPr id="6" name="Text 3"/>
          <p:cNvSpPr/>
          <p:nvPr/>
        </p:nvSpPr>
        <p:spPr>
          <a:xfrm>
            <a:off x="502920" y="1600200"/>
            <a:ext cx="111556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4A4A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 de beurt: presenteer je opties en je voorkeur (2 minuten). De ander stelt alleen vragen:</a:t>
            </a:r>
            <a:endParaRPr lang="en-US" sz="1500" dirty="0"/>
          </a:p>
        </p:txBody>
      </p:sp>
      <p:sp>
        <p:nvSpPr>
          <p:cNvPr id="7" name="Shape 4"/>
          <p:cNvSpPr/>
          <p:nvPr/>
        </p:nvSpPr>
        <p:spPr>
          <a:xfrm>
            <a:off x="502920" y="2249424"/>
            <a:ext cx="457200" cy="457200"/>
          </a:xfrm>
          <a:prstGeom prst="ellipse">
            <a:avLst/>
          </a:prstGeom>
          <a:solidFill>
            <a:srgbClr val="3F7878"/>
          </a:solidFill>
          <a:ln/>
        </p:spPr>
      </p:sp>
      <p:sp>
        <p:nvSpPr>
          <p:cNvPr id="8" name="Text 5"/>
          <p:cNvSpPr/>
          <p:nvPr/>
        </p:nvSpPr>
        <p:spPr>
          <a:xfrm>
            <a:off x="502920" y="2249424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400" dirty="0"/>
          </a:p>
        </p:txBody>
      </p:sp>
      <p:sp>
        <p:nvSpPr>
          <p:cNvPr id="9" name="Text 6"/>
          <p:cNvSpPr/>
          <p:nvPr/>
        </p:nvSpPr>
        <p:spPr>
          <a:xfrm>
            <a:off x="1143000" y="2212848"/>
            <a:ext cx="104241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2E2E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Waar komt jouw beeld van deze optie vandaan?</a:t>
            </a:r>
            <a:endParaRPr lang="en-US" sz="1600" dirty="0"/>
          </a:p>
        </p:txBody>
      </p:sp>
      <p:sp>
        <p:nvSpPr>
          <p:cNvPr id="10" name="Shape 7"/>
          <p:cNvSpPr/>
          <p:nvPr/>
        </p:nvSpPr>
        <p:spPr>
          <a:xfrm>
            <a:off x="502920" y="2852928"/>
            <a:ext cx="457200" cy="457200"/>
          </a:xfrm>
          <a:prstGeom prst="ellipse">
            <a:avLst/>
          </a:prstGeom>
          <a:solidFill>
            <a:srgbClr val="3F7878"/>
          </a:solidFill>
          <a:ln/>
        </p:spPr>
      </p:sp>
      <p:sp>
        <p:nvSpPr>
          <p:cNvPr id="11" name="Text 8"/>
          <p:cNvSpPr/>
          <p:nvPr/>
        </p:nvSpPr>
        <p:spPr>
          <a:xfrm>
            <a:off x="502920" y="2852928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400" dirty="0"/>
          </a:p>
        </p:txBody>
      </p:sp>
      <p:sp>
        <p:nvSpPr>
          <p:cNvPr id="12" name="Text 9"/>
          <p:cNvSpPr/>
          <p:nvPr/>
        </p:nvSpPr>
        <p:spPr>
          <a:xfrm>
            <a:off x="1143000" y="2816352"/>
            <a:ext cx="104241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2E2E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Wat neem je aan zonder dat je het echt weet?</a:t>
            </a:r>
            <a:endParaRPr lang="en-US" sz="1600" dirty="0"/>
          </a:p>
        </p:txBody>
      </p:sp>
      <p:sp>
        <p:nvSpPr>
          <p:cNvPr id="13" name="Shape 10"/>
          <p:cNvSpPr/>
          <p:nvPr/>
        </p:nvSpPr>
        <p:spPr>
          <a:xfrm>
            <a:off x="502920" y="3456432"/>
            <a:ext cx="457200" cy="457200"/>
          </a:xfrm>
          <a:prstGeom prst="ellipse">
            <a:avLst/>
          </a:prstGeom>
          <a:solidFill>
            <a:srgbClr val="3F7878"/>
          </a:solidFill>
          <a:ln/>
        </p:spPr>
      </p:sp>
      <p:sp>
        <p:nvSpPr>
          <p:cNvPr id="14" name="Text 11"/>
          <p:cNvSpPr/>
          <p:nvPr/>
        </p:nvSpPr>
        <p:spPr>
          <a:xfrm>
            <a:off x="502920" y="3456432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400" dirty="0"/>
          </a:p>
        </p:txBody>
      </p:sp>
      <p:sp>
        <p:nvSpPr>
          <p:cNvPr id="15" name="Text 12"/>
          <p:cNvSpPr/>
          <p:nvPr/>
        </p:nvSpPr>
        <p:spPr>
          <a:xfrm>
            <a:off x="1143000" y="3419856"/>
            <a:ext cx="104241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2E2E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Wie heb je er al echt over gesproken?</a:t>
            </a:r>
            <a:endParaRPr lang="en-US" sz="1600" dirty="0"/>
          </a:p>
        </p:txBody>
      </p:sp>
      <p:sp>
        <p:nvSpPr>
          <p:cNvPr id="16" name="Shape 13"/>
          <p:cNvSpPr/>
          <p:nvPr/>
        </p:nvSpPr>
        <p:spPr>
          <a:xfrm>
            <a:off x="502920" y="4059936"/>
            <a:ext cx="457200" cy="457200"/>
          </a:xfrm>
          <a:prstGeom prst="ellipse">
            <a:avLst/>
          </a:prstGeom>
          <a:solidFill>
            <a:srgbClr val="3F7878"/>
          </a:solidFill>
          <a:ln/>
        </p:spPr>
      </p:sp>
      <p:sp>
        <p:nvSpPr>
          <p:cNvPr id="17" name="Text 14"/>
          <p:cNvSpPr/>
          <p:nvPr/>
        </p:nvSpPr>
        <p:spPr>
          <a:xfrm>
            <a:off x="502920" y="4059936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400" dirty="0"/>
          </a:p>
        </p:txBody>
      </p:sp>
      <p:sp>
        <p:nvSpPr>
          <p:cNvPr id="18" name="Text 15"/>
          <p:cNvSpPr/>
          <p:nvPr/>
        </p:nvSpPr>
        <p:spPr>
          <a:xfrm>
            <a:off x="1143000" y="4023360"/>
            <a:ext cx="104241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2E2E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Wat zou je willen checken vóór je kiest?</a:t>
            </a:r>
            <a:endParaRPr lang="en-US" sz="1600" dirty="0"/>
          </a:p>
        </p:txBody>
      </p:sp>
      <p:sp>
        <p:nvSpPr>
          <p:cNvPr id="19" name="Shape 16"/>
          <p:cNvSpPr/>
          <p:nvPr/>
        </p:nvSpPr>
        <p:spPr>
          <a:xfrm>
            <a:off x="502920" y="4663440"/>
            <a:ext cx="457200" cy="457200"/>
          </a:xfrm>
          <a:prstGeom prst="ellipse">
            <a:avLst/>
          </a:prstGeom>
          <a:solidFill>
            <a:srgbClr val="3F7878"/>
          </a:solidFill>
          <a:ln/>
        </p:spPr>
      </p:sp>
      <p:sp>
        <p:nvSpPr>
          <p:cNvPr id="20" name="Text 17"/>
          <p:cNvSpPr/>
          <p:nvPr/>
        </p:nvSpPr>
        <p:spPr>
          <a:xfrm>
            <a:off x="502920" y="466344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400" dirty="0"/>
          </a:p>
        </p:txBody>
      </p:sp>
      <p:sp>
        <p:nvSpPr>
          <p:cNvPr id="21" name="Text 18"/>
          <p:cNvSpPr/>
          <p:nvPr/>
        </p:nvSpPr>
        <p:spPr>
          <a:xfrm>
            <a:off x="1143000" y="4626864"/>
            <a:ext cx="104241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2E2E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Wat zegt deze optie over wat jij belangrijk vindt?</a:t>
            </a:r>
            <a:endParaRPr lang="en-US" sz="1600" dirty="0"/>
          </a:p>
        </p:txBody>
      </p:sp>
      <p:sp>
        <p:nvSpPr>
          <p:cNvPr id="22" name="Shape 19"/>
          <p:cNvSpPr/>
          <p:nvPr/>
        </p:nvSpPr>
        <p:spPr>
          <a:xfrm>
            <a:off x="502920" y="5266944"/>
            <a:ext cx="457200" cy="457200"/>
          </a:xfrm>
          <a:prstGeom prst="ellipse">
            <a:avLst/>
          </a:prstGeom>
          <a:solidFill>
            <a:srgbClr val="3F7878"/>
          </a:solidFill>
          <a:ln/>
        </p:spPr>
      </p:sp>
      <p:sp>
        <p:nvSpPr>
          <p:cNvPr id="23" name="Text 20"/>
          <p:cNvSpPr/>
          <p:nvPr/>
        </p:nvSpPr>
        <p:spPr>
          <a:xfrm>
            <a:off x="502920" y="5266944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400" dirty="0"/>
          </a:p>
        </p:txBody>
      </p:sp>
      <p:sp>
        <p:nvSpPr>
          <p:cNvPr id="24" name="Text 21"/>
          <p:cNvSpPr/>
          <p:nvPr/>
        </p:nvSpPr>
        <p:spPr>
          <a:xfrm>
            <a:off x="1143000" y="5230368"/>
            <a:ext cx="104241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2E2E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Welke optie koos je als niemand meekeek?</a:t>
            </a:r>
            <a:endParaRPr lang="en-US" sz="1600" dirty="0"/>
          </a:p>
        </p:txBody>
      </p:sp>
      <p:sp>
        <p:nvSpPr>
          <p:cNvPr id="25" name="Text 22"/>
          <p:cNvSpPr/>
          <p:nvPr/>
        </p:nvSpPr>
        <p:spPr>
          <a:xfrm>
            <a:off x="502920" y="5742432"/>
            <a:ext cx="111556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i="1" dirty="0">
                <a:solidFill>
                  <a:srgbClr val="8A8A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Je hoeft de keuze van de ander niet beter te maken. Vragen stellen is al helpen.</a:t>
            </a:r>
            <a:endParaRPr lang="en-US" sz="12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4EB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C95C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TERUGKIJKEN · ÉÉN KLEINE STAP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02920" y="731520"/>
            <a:ext cx="111556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2E2E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Wat ga jij deze week </a:t>
            </a:r>
            <a:pPr indent="0" marL="0">
              <a:buNone/>
            </a:pPr>
            <a:r>
              <a:rPr lang="en-US" sz="3400" b="1" dirty="0">
                <a:solidFill>
                  <a:srgbClr val="EC7C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checken</a:t>
            </a:r>
            <a:pPr indent="0" marL="0">
              <a:buNone/>
            </a:pPr>
            <a:r>
              <a:rPr lang="en-US" sz="3400" b="1" dirty="0">
                <a:solidFill>
                  <a:srgbClr val="2E2E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?</a:t>
            </a:r>
            <a:endParaRPr lang="en-US" sz="3400" dirty="0"/>
          </a:p>
        </p:txBody>
      </p:sp>
      <p:sp>
        <p:nvSpPr>
          <p:cNvPr id="4" name="Text 2"/>
          <p:cNvSpPr/>
          <p:nvPr/>
        </p:nvSpPr>
        <p:spPr>
          <a:xfrm>
            <a:off x="502920" y="1645920"/>
            <a:ext cx="111556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4A4A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Kies een stap die zó klein is dat hij zeker lukt. Bijvoorbeeld:</a:t>
            </a:r>
            <a:endParaRPr lang="en-US" sz="1500" dirty="0"/>
          </a:p>
        </p:txBody>
      </p:sp>
      <p:sp>
        <p:nvSpPr>
          <p:cNvPr id="5" name="Shape 3"/>
          <p:cNvSpPr/>
          <p:nvPr/>
        </p:nvSpPr>
        <p:spPr>
          <a:xfrm>
            <a:off x="502920" y="2240280"/>
            <a:ext cx="11155680" cy="777240"/>
          </a:xfrm>
          <a:prstGeom prst="roundRect">
            <a:avLst>
              <a:gd name="adj" fmla="val 14118"/>
            </a:avLst>
          </a:prstGeom>
          <a:solidFill>
            <a:srgbClr val="FFFFFF"/>
          </a:solidFill>
          <a:ln w="15240">
            <a:solidFill>
              <a:srgbClr val="EC7C5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2240280"/>
            <a:ext cx="105156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2E2E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Meld je aan voor een open dag</a:t>
            </a:r>
            <a:endParaRPr lang="en-US" sz="1700" dirty="0"/>
          </a:p>
        </p:txBody>
      </p:sp>
      <p:sp>
        <p:nvSpPr>
          <p:cNvPr id="7" name="Shape 5"/>
          <p:cNvSpPr/>
          <p:nvPr/>
        </p:nvSpPr>
        <p:spPr>
          <a:xfrm>
            <a:off x="502920" y="3200400"/>
            <a:ext cx="11155680" cy="777240"/>
          </a:xfrm>
          <a:prstGeom prst="roundRect">
            <a:avLst>
              <a:gd name="adj" fmla="val 14118"/>
            </a:avLst>
          </a:prstGeom>
          <a:solidFill>
            <a:srgbClr val="FFFFFF"/>
          </a:solidFill>
          <a:ln w="15240">
            <a:solidFill>
              <a:srgbClr val="EC7C5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822960" y="3200400"/>
            <a:ext cx="105156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2E2E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Plan een studiekeuzegesprek met de decaan</a:t>
            </a:r>
            <a:endParaRPr lang="en-US" sz="1700" dirty="0"/>
          </a:p>
        </p:txBody>
      </p:sp>
      <p:sp>
        <p:nvSpPr>
          <p:cNvPr id="9" name="Shape 7"/>
          <p:cNvSpPr/>
          <p:nvPr/>
        </p:nvSpPr>
        <p:spPr>
          <a:xfrm>
            <a:off x="502920" y="4160520"/>
            <a:ext cx="11155680" cy="777240"/>
          </a:xfrm>
          <a:prstGeom prst="roundRect">
            <a:avLst>
              <a:gd name="adj" fmla="val 14118"/>
            </a:avLst>
          </a:prstGeom>
          <a:solidFill>
            <a:srgbClr val="FFFFFF"/>
          </a:solidFill>
          <a:ln w="15240">
            <a:solidFill>
              <a:srgbClr val="EC7C5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822960" y="4160520"/>
            <a:ext cx="105156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2E2E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Spreek iemand die de studie al doet</a:t>
            </a:r>
            <a:endParaRPr lang="en-US" sz="1700" dirty="0"/>
          </a:p>
        </p:txBody>
      </p:sp>
      <p:sp>
        <p:nvSpPr>
          <p:cNvPr id="11" name="Text 9"/>
          <p:cNvSpPr/>
          <p:nvPr/>
        </p:nvSpPr>
        <p:spPr>
          <a:xfrm>
            <a:off x="502920" y="5349240"/>
            <a:ext cx="111556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4A4A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Schrijf je stap op en spreek af wanneer jullie er samen op terugkijken.</a:t>
            </a:r>
            <a:endParaRPr lang="en-US" sz="1500" dirty="0"/>
          </a:p>
        </p:txBody>
      </p:sp>
      <p:pic>
        <p:nvPicPr>
          <p:cNvPr id="1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6199632"/>
            <a:ext cx="1563624" cy="384048"/>
          </a:xfrm>
          <a:prstGeom prst="rect">
            <a:avLst/>
          </a:prstGeom>
        </p:spPr>
      </p:pic>
      <p:sp>
        <p:nvSpPr>
          <p:cNvPr id="13" name="Text 10"/>
          <p:cNvSpPr/>
          <p:nvPr/>
        </p:nvSpPr>
        <p:spPr>
          <a:xfrm>
            <a:off x="9400032" y="6254496"/>
            <a:ext cx="2286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8A8A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mijnlifeskills.nl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F4A4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50292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rgbClr val="FADCC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VANDAAG GEOEFEND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02920" y="868680"/>
            <a:ext cx="111556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EC7C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Besluitvorming</a:t>
            </a:r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· één van de tien levensvaardigheden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502920" y="1874520"/>
            <a:ext cx="5440680" cy="603504"/>
          </a:xfrm>
          <a:prstGeom prst="roundRect">
            <a:avLst>
              <a:gd name="adj" fmla="val 50000"/>
            </a:avLst>
          </a:prstGeom>
          <a:solidFill>
            <a:srgbClr val="3F7878"/>
          </a:solidFill>
          <a:ln w="12700">
            <a:solidFill>
              <a:srgbClr val="D8E8E6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02920" y="1874520"/>
            <a:ext cx="544068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Zelfbewustzijn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6217920" y="1874520"/>
            <a:ext cx="5440680" cy="603504"/>
          </a:xfrm>
          <a:prstGeom prst="roundRect">
            <a:avLst>
              <a:gd name="adj" fmla="val 50000"/>
            </a:avLst>
          </a:prstGeom>
          <a:solidFill>
            <a:srgbClr val="1F4A4A"/>
          </a:solidFill>
          <a:ln w="12700">
            <a:solidFill>
              <a:srgbClr val="3F7878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217920" y="1874520"/>
            <a:ext cx="544068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D8E8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Empathie</a:t>
            </a:r>
            <a:endParaRPr lang="en-US" sz="1500" dirty="0"/>
          </a:p>
        </p:txBody>
      </p:sp>
      <p:sp>
        <p:nvSpPr>
          <p:cNvPr id="8" name="Shape 6"/>
          <p:cNvSpPr/>
          <p:nvPr/>
        </p:nvSpPr>
        <p:spPr>
          <a:xfrm>
            <a:off x="502920" y="2624328"/>
            <a:ext cx="5440680" cy="603504"/>
          </a:xfrm>
          <a:prstGeom prst="roundRect">
            <a:avLst>
              <a:gd name="adj" fmla="val 50000"/>
            </a:avLst>
          </a:prstGeom>
          <a:solidFill>
            <a:srgbClr val="1F4A4A"/>
          </a:solidFill>
          <a:ln w="12700">
            <a:solidFill>
              <a:srgbClr val="3F7878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02920" y="2624328"/>
            <a:ext cx="544068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D8E8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Omgaan met emoties</a:t>
            </a:r>
            <a:endParaRPr lang="en-US" sz="1500" dirty="0"/>
          </a:p>
        </p:txBody>
      </p:sp>
      <p:sp>
        <p:nvSpPr>
          <p:cNvPr id="10" name="Shape 8"/>
          <p:cNvSpPr/>
          <p:nvPr/>
        </p:nvSpPr>
        <p:spPr>
          <a:xfrm>
            <a:off x="6217920" y="2624328"/>
            <a:ext cx="5440680" cy="603504"/>
          </a:xfrm>
          <a:prstGeom prst="roundRect">
            <a:avLst>
              <a:gd name="adj" fmla="val 50000"/>
            </a:avLst>
          </a:prstGeom>
          <a:solidFill>
            <a:srgbClr val="1F4A4A"/>
          </a:solidFill>
          <a:ln w="12700">
            <a:solidFill>
              <a:srgbClr val="3F7878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217920" y="2624328"/>
            <a:ext cx="544068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D8E8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Omgaan met stress</a:t>
            </a:r>
            <a:endParaRPr lang="en-US" sz="1500" dirty="0"/>
          </a:p>
        </p:txBody>
      </p:sp>
      <p:sp>
        <p:nvSpPr>
          <p:cNvPr id="12" name="Shape 10"/>
          <p:cNvSpPr/>
          <p:nvPr/>
        </p:nvSpPr>
        <p:spPr>
          <a:xfrm>
            <a:off x="502920" y="3374136"/>
            <a:ext cx="5440680" cy="603504"/>
          </a:xfrm>
          <a:prstGeom prst="roundRect">
            <a:avLst>
              <a:gd name="adj" fmla="val 50000"/>
            </a:avLst>
          </a:prstGeom>
          <a:solidFill>
            <a:srgbClr val="1F4A4A"/>
          </a:solidFill>
          <a:ln w="12700">
            <a:solidFill>
              <a:srgbClr val="3F7878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02920" y="3374136"/>
            <a:ext cx="544068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D8E8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Effectieve communicatie</a:t>
            </a:r>
            <a:endParaRPr lang="en-US" sz="1500" dirty="0"/>
          </a:p>
        </p:txBody>
      </p:sp>
      <p:sp>
        <p:nvSpPr>
          <p:cNvPr id="14" name="Shape 12"/>
          <p:cNvSpPr/>
          <p:nvPr/>
        </p:nvSpPr>
        <p:spPr>
          <a:xfrm>
            <a:off x="6217920" y="3374136"/>
            <a:ext cx="5440680" cy="603504"/>
          </a:xfrm>
          <a:prstGeom prst="roundRect">
            <a:avLst>
              <a:gd name="adj" fmla="val 50000"/>
            </a:avLst>
          </a:prstGeom>
          <a:solidFill>
            <a:srgbClr val="1F4A4A"/>
          </a:solidFill>
          <a:ln w="12700">
            <a:solidFill>
              <a:srgbClr val="3F7878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217920" y="3374136"/>
            <a:ext cx="544068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D8E8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Interpersoonlijke relaties</a:t>
            </a:r>
            <a:endParaRPr lang="en-US" sz="1500" dirty="0"/>
          </a:p>
        </p:txBody>
      </p:sp>
      <p:sp>
        <p:nvSpPr>
          <p:cNvPr id="16" name="Shape 14"/>
          <p:cNvSpPr/>
          <p:nvPr/>
        </p:nvSpPr>
        <p:spPr>
          <a:xfrm>
            <a:off x="502920" y="4123944"/>
            <a:ext cx="5440680" cy="603504"/>
          </a:xfrm>
          <a:prstGeom prst="roundRect">
            <a:avLst>
              <a:gd name="adj" fmla="val 50000"/>
            </a:avLst>
          </a:prstGeom>
          <a:solidFill>
            <a:srgbClr val="3F7878"/>
          </a:solidFill>
          <a:ln w="12700">
            <a:solidFill>
              <a:srgbClr val="D8E8E6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502920" y="4123944"/>
            <a:ext cx="544068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Kritisch denken</a:t>
            </a:r>
            <a:endParaRPr lang="en-US" sz="1500" dirty="0"/>
          </a:p>
        </p:txBody>
      </p:sp>
      <p:sp>
        <p:nvSpPr>
          <p:cNvPr id="18" name="Shape 16"/>
          <p:cNvSpPr/>
          <p:nvPr/>
        </p:nvSpPr>
        <p:spPr>
          <a:xfrm>
            <a:off x="6217920" y="4123944"/>
            <a:ext cx="5440680" cy="603504"/>
          </a:xfrm>
          <a:prstGeom prst="roundRect">
            <a:avLst>
              <a:gd name="adj" fmla="val 50000"/>
            </a:avLst>
          </a:prstGeom>
          <a:solidFill>
            <a:srgbClr val="1F4A4A"/>
          </a:solidFill>
          <a:ln w="12700">
            <a:solidFill>
              <a:srgbClr val="3F7878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6217920" y="4123944"/>
            <a:ext cx="544068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D8E8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Creatief denken</a:t>
            </a:r>
            <a:endParaRPr lang="en-US" sz="1500" dirty="0"/>
          </a:p>
        </p:txBody>
      </p:sp>
      <p:sp>
        <p:nvSpPr>
          <p:cNvPr id="20" name="Shape 18"/>
          <p:cNvSpPr/>
          <p:nvPr/>
        </p:nvSpPr>
        <p:spPr>
          <a:xfrm>
            <a:off x="502920" y="4873752"/>
            <a:ext cx="5440680" cy="603504"/>
          </a:xfrm>
          <a:prstGeom prst="roundRect">
            <a:avLst>
              <a:gd name="adj" fmla="val 50000"/>
            </a:avLst>
          </a:prstGeom>
          <a:solidFill>
            <a:srgbClr val="1F4A4A"/>
          </a:solidFill>
          <a:ln w="12700">
            <a:solidFill>
              <a:srgbClr val="3F7878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502920" y="4873752"/>
            <a:ext cx="544068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D8E8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Problemen oplossen</a:t>
            </a:r>
            <a:endParaRPr lang="en-US" sz="1500" dirty="0"/>
          </a:p>
        </p:txBody>
      </p:sp>
      <p:sp>
        <p:nvSpPr>
          <p:cNvPr id="22" name="Shape 20"/>
          <p:cNvSpPr/>
          <p:nvPr/>
        </p:nvSpPr>
        <p:spPr>
          <a:xfrm>
            <a:off x="6217920" y="4873752"/>
            <a:ext cx="5440680" cy="603504"/>
          </a:xfrm>
          <a:prstGeom prst="roundRect">
            <a:avLst>
              <a:gd name="adj" fmla="val 50000"/>
            </a:avLst>
          </a:prstGeom>
          <a:solidFill>
            <a:srgbClr val="EC7C5F"/>
          </a:solidFill>
          <a:ln/>
        </p:spPr>
      </p:sp>
      <p:sp>
        <p:nvSpPr>
          <p:cNvPr id="23" name="Text 21"/>
          <p:cNvSpPr/>
          <p:nvPr/>
        </p:nvSpPr>
        <p:spPr>
          <a:xfrm>
            <a:off x="6217920" y="4873752"/>
            <a:ext cx="544068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Besluitvorming</a:t>
            </a:r>
            <a:endParaRPr lang="en-US" sz="1500" dirty="0"/>
          </a:p>
        </p:txBody>
      </p:sp>
      <p:sp>
        <p:nvSpPr>
          <p:cNvPr id="24" name="Text 22"/>
          <p:cNvSpPr/>
          <p:nvPr/>
        </p:nvSpPr>
        <p:spPr>
          <a:xfrm>
            <a:off x="502920" y="5806440"/>
            <a:ext cx="11155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dirty="0">
                <a:solidFill>
                  <a:srgbClr val="D8E8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Doe de scan en ontdek jouw spinnenweb op mijnlifeskills.nl</a:t>
            </a:r>
            <a:endParaRPr lang="en-US" sz="1500" dirty="0"/>
          </a:p>
        </p:txBody>
      </p:sp>
      <p:pic>
        <p:nvPicPr>
          <p:cNvPr id="2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6199632"/>
            <a:ext cx="1563624" cy="384048"/>
          </a:xfrm>
          <a:prstGeom prst="rect">
            <a:avLst/>
          </a:prstGeom>
        </p:spPr>
      </p:pic>
      <p:sp>
        <p:nvSpPr>
          <p:cNvPr id="26" name="Text 23"/>
          <p:cNvSpPr/>
          <p:nvPr/>
        </p:nvSpPr>
        <p:spPr>
          <a:xfrm>
            <a:off x="9400032" y="6254496"/>
            <a:ext cx="2286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D8E8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mijnlifeskills.nl</a:t>
            </a:r>
            <a:endParaRPr lang="en-US" sz="1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2026-08-22T19:06:55Z</dcterms:created>
  <dcterms:modified xsi:type="dcterms:W3CDTF">2026-08-22T19:06:55Z</dcterms:modified>
</cp:coreProperties>
</file>